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slides/slide15.xml" ContentType="application/vnd.openxmlformats-officedocument.presentationml.slide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  <p:sldMasterId id="2147483661" r:id="rId2"/>
  </p:sldMasterIdLst>
  <p:notesMasterIdLst>
    <p:notesMasterId r:id="rId3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0" d="0"/>
          <a:sy n="0" d="0"/>
        </p:scale>
        <p:origin x="0" y="0"/>
      </p:cViewPr>
      <p:guideLst>
        <p:guide pos="3840"/>
        <p:guide pos="2160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 /><Relationship Id="rId41" Type="http://schemas.openxmlformats.org/officeDocument/2006/relationships/tableStyles" Target="tableStyles.xml" /><Relationship Id="rId42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2568316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17400515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42299105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205510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10103755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6982158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0502196" name="Google Shape;202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925684820" name="Google Shape;203;p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585268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34755119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2359379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344572459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8650345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111087698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2078762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287338282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9722779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950998412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7250411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528231630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107868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021461735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6052340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753192071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24955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697595860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9750042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38750586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0415371" name="Google Shape;209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407712075" name="Google Shape;210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645995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31597818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129029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48694159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053352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403791478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80910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513769729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4695149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644383489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1288846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559966805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0937408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997251602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7858866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124471162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0163294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08191461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475488" name="Google Shape;209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172346614" name="Google Shape;210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202733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391605365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1842830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741483718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0159696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778490221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224570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5775564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8DD953-4EB4-8EC5-6A4B-48B195F4FB6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9988952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057656384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3899002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372759763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5890481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42251510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002658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773552903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8959716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52885250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2159465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528046044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1284722" name="Google Shape;19;p17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4420540" name="Google Shape;20;p1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55491810" name="Google Shape;21;p1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745528367" name="Google Shape;22;p17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6356897" name="Google Shape;84;p2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32547222" name="Google Shape;85;p28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23712041" name="Google Shape;86;p28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243520766" name="Google Shape;87;p2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4878377" name="Google Shape;88;p28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16652493" name="Google Shape;89;p2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68197770" name="Google Shape;90;p2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1685838" name="Google Shape;92;p29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1024673" name="Google Shape;93;p29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5970602" name="Google Shape;94;p2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59899673" name="Google Shape;95;p2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65623850" name="Google Shape;96;p2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881190930" name="Google Shape;97;p2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68748" name="Google Shape;99;p30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1938791" name="Google Shape;100;p3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8827377" name="Google Shape;101;p3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48278845" name="Google Shape;102;p3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53146006" name="Google Shape;103;p3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94600394" name="Google Shape;104;p3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3975912" name="Google Shape;115;p19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49913456" name="Google Shape;116;p1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96328153" name="Google Shape;117;p1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464809429" name="Google Shape;118;p19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5506056" name="Google Shape;120;p31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3395093" name="Google Shape;121;p31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318235374" name="Google Shape;122;p3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31532899" name="Google Shape;123;p3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950387" name="Google Shape;124;p3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54701786" name="Google Shape;125;p3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6638946" name="Google Shape;127;p32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24163233" name="Google Shape;128;p32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87279137" name="Google Shape;129;p3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57077461" name="Google Shape;130;p3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7111835" name="Google Shape;131;p3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786641524" name="Google Shape;132;p3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9200920" name="Google Shape;134;p33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8240722" name="Google Shape;135;p33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358485" name="Google Shape;136;p3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68227675" name="Google Shape;137;p3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0070932" name="Google Shape;138;p3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41339263" name="Google Shape;139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600046" name="Google Shape;141;p3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16100582" name="Google Shape;142;p34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790007197" name="Google Shape;143;p34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511352401" name="Google Shape;144;p3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83633020" name="Google Shape;145;p3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97058898" name="Google Shape;146;p3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26075077" name="Google Shape;147;p3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8183935" name="Google Shape;149;p3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1025322" name="Google Shape;150;p35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966995439" name="Google Shape;151;p35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979276906" name="Google Shape;152;p35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421158777" name="Google Shape;153;p35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423735496" name="Google Shape;154;p3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8396093" name="Google Shape;155;p3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81357646" name="Google Shape;156;p3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149683005" name="Google Shape;157;p3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7565256" name="Google Shape;159;p3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83189397" name="Google Shape;160;p3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33570917" name="Google Shape;161;p3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8161180" name="Google Shape;162;p3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36772253" name="Google Shape;163;p3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214455" name="Google Shape;24;p20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36735413" name="Google Shape;25;p20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994201322" name="Google Shape;26;p2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7531825" name="Google Shape;27;p2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603469" name="Google Shape;28;p2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976278987" name="Google Shape;29;p2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2668214" name="Google Shape;165;p3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2672448" name="Google Shape;166;p3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54220447" name="Google Shape;167;p3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309755698" name="Google Shape;168;p3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1297512821" name="Google Shape;169;p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14045906" name="Google Shape;170;p37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6750458" name="Google Shape;172;p3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8790034" name="Google Shape;173;p38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898879132" name="Google Shape;174;p38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399565125" name="Google Shape;175;p3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7352459" name="Google Shape;176;p3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9732527" name="Google Shape;177;p3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59750326" name="Google Shape;178;p3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4567869" name="Google Shape;180;p39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80154875" name="Google Shape;181;p39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424017473" name="Google Shape;182;p39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2080843718" name="Google Shape;183;p3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2152480" name="Google Shape;184;p39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19551925" name="Google Shape;185;p3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578616886" name="Google Shape;186;p3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4842104" name="Google Shape;188;p40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8807756" name="Google Shape;189;p4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2286926" name="Google Shape;190;p4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40532791" name="Google Shape;191;p4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5979388" name="Google Shape;192;p4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34438208" name="Google Shape;193;p4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4187735" name="Google Shape;195;p41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64578199" name="Google Shape;196;p4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51704523" name="Google Shape;197;p4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67565030" name="Google Shape;198;p4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9052647" name="Google Shape;199;p4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37849600" name="Google Shape;200;p4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7340525" name="Google Shape;31;p21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89825574" name="Google Shape;32;p21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2034390" name="Google Shape;33;p2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04247400" name="Google Shape;34;p2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1868491" name="Google Shape;35;p2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864504963" name="Google Shape;36;p2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1150332" name="Google Shape;38;p22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1915411" name="Google Shape;39;p22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8908678" name="Google Shape;40;p2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76298369" name="Google Shape;41;p2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98500155" name="Google Shape;42;p2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09337909" name="Google Shape;43;p2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5850572" name="Google Shape;45;p23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81466025" name="Google Shape;46;p23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99638139" name="Google Shape;47;p23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638854969" name="Google Shape;48;p2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3178761" name="Google Shape;49;p2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27012815" name="Google Shape;50;p2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755623589" name="Google Shape;51;p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8084382" name="Google Shape;53;p2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4079743" name="Google Shape;54;p24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708981542" name="Google Shape;55;p24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840063892" name="Google Shape;56;p24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324510752" name="Google Shape;57;p24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144565628" name="Google Shape;58;p2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31632420" name="Google Shape;59;p2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82790081" name="Google Shape;60;p2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583206810" name="Google Shape;61;p2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6239502" name="Google Shape;63;p2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65027082" name="Google Shape;64;p2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44718371" name="Google Shape;65;p2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39836282" name="Google Shape;66;p2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164172213" name="Google Shape;67;p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9801348" name="Google Shape;69;p2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60337629" name="Google Shape;70;p2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80082453" name="Google Shape;71;p2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385710925" name="Google Shape;72;p2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1147755764" name="Google Shape;73;p2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86152456" name="Google Shape;74;p26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8148723" name="Google Shape;76;p27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95063147" name="Google Shape;77;p27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234553360" name="Google Shape;78;p27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2097825979" name="Google Shape;79;p2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8108266" name="Google Shape;80;p2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27576117" name="Google Shape;81;p2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956008430" name="Google Shape;82;p2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2988007" name="Google Shape;10;p1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951643606" name="Google Shape;11;p1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454046434" name="Google Shape;12;p1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054290851" name="Google Shape;13;p16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4251291" name="Google Shape;14;p1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1567294" name="Google Shape;15;p1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54212642" name="Google Shape;16;p1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190992814" name="Google Shape;17;p16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826096" name="Google Shape;106;p18"/>
          <p:cNvSpPr/>
          <p:nvPr/>
        </p:nvSpPr>
        <p:spPr bwMode="auto">
          <a:xfrm>
            <a:off x="2644878" y="0"/>
            <a:ext cx="9574060" cy="589936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1144110542" name="Google Shape;107;p18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769932388" name="Google Shape;108;p18"/>
          <p:cNvSpPr/>
          <p:nvPr/>
        </p:nvSpPr>
        <p:spPr bwMode="auto">
          <a:xfrm>
            <a:off x="0" y="1452906"/>
            <a:ext cx="108000" cy="4392000"/>
          </a:xfrm>
          <a:prstGeom prst="rect">
            <a:avLst/>
          </a:prstGeom>
          <a:solidFill>
            <a:srgbClr val="0099FF"/>
          </a:solidFill>
          <a:ln w="10775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41699437" name="Google Shape;109;p18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3028840" name="Google Shape;110;p1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3592099" name="Google Shape;111;p1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72297230" name="Google Shape;112;p1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343826137" name="Google Shape;113;p18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19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20.jp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Relationship Id="rId4" Type="http://schemas.openxmlformats.org/officeDocument/2006/relationships/image" Target="../media/image22.jp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23.jp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Relationship Id="rId4" Type="http://schemas.openxmlformats.org/officeDocument/2006/relationships/image" Target="../media/image24.jp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Relationship Id="rId4" Type="http://schemas.openxmlformats.org/officeDocument/2006/relationships/image" Target="../media/image18.jpg"/><Relationship Id="rId5" Type="http://schemas.openxmlformats.org/officeDocument/2006/relationships/image" Target="../media/image25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Relationship Id="rId4" Type="http://schemas.openxmlformats.org/officeDocument/2006/relationships/image" Target="../media/image20.jp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4052477" name="Google Shape;205;p1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810350305" name="Google Shape;206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617804863" name="Google Shape;207;p1"/>
          <p:cNvSpPr txBox="1">
            <a:spLocks noGrp="1"/>
          </p:cNvSpPr>
          <p:nvPr>
            <p:ph type="title"/>
          </p:nvPr>
        </p:nvSpPr>
        <p:spPr bwMode="auto">
          <a:xfrm>
            <a:off x="3817112" y="1806448"/>
            <a:ext cx="7689087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defRPr/>
            </a:pPr>
            <a:r>
              <a:rPr lang="en-IN" sz="6000" b="1">
                <a:solidFill>
                  <a:schemeClr val="dk1"/>
                </a:solidFill>
              </a:rPr>
              <a:t>Biometric </a:t>
            </a:r>
            <a:r>
              <a:rPr lang="en-IN" sz="6000" b="1">
                <a:solidFill>
                  <a:schemeClr val="dk1"/>
                </a:solidFill>
              </a:rPr>
              <a:t>Authentication - </a:t>
            </a:r>
            <a:br>
              <a:rPr lang="en-IN" sz="6000" b="1"/>
            </a:br>
            <a:r>
              <a:rPr lang="en-IN" sz="6000" b="1">
                <a:solidFill>
                  <a:schemeClr val="dk1"/>
                </a:solidFill>
              </a:rPr>
              <a:t>Nikshay Web</a:t>
            </a:r>
            <a:endParaRPr lang="en-IN" sz="6000" b="1" u="sng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732576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5045154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539385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51992" y="743004"/>
            <a:ext cx="8006952" cy="5329183"/>
          </a:xfrm>
          <a:prstGeom prst="rect">
            <a:avLst/>
          </a:prstGeom>
        </p:spPr>
      </p:pic>
      <p:sp>
        <p:nvSpPr>
          <p:cNvPr id="1833665579" name="TextBox 3"/>
          <p:cNvSpPr txBox="1"/>
          <p:nvPr/>
        </p:nvSpPr>
        <p:spPr bwMode="auto">
          <a:xfrm rot="0" flipH="0" flipV="0">
            <a:off x="409350" y="2143749"/>
            <a:ext cx="2636141" cy="12805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Every Driver Installed Successfully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191085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31166246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160848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808671" y="743004"/>
            <a:ext cx="5134570" cy="5358948"/>
          </a:xfrm>
          <a:prstGeom prst="rect">
            <a:avLst/>
          </a:prstGeom>
        </p:spPr>
      </p:pic>
      <p:sp>
        <p:nvSpPr>
          <p:cNvPr id="387909936" name="TextBox 3"/>
          <p:cNvSpPr txBox="1"/>
          <p:nvPr/>
        </p:nvSpPr>
        <p:spPr bwMode="auto">
          <a:xfrm rot="0">
            <a:off x="410316" y="1576765"/>
            <a:ext cx="2635061" cy="167675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Red</a:t>
            </a:r>
            <a:r>
              <a:rPr lang="en-US" sz="2600"/>
              <a:t> color light blinks in Finger </a:t>
            </a:r>
            <a:r>
              <a:rPr lang="en-US" sz="2600"/>
              <a:t>Authentication </a:t>
            </a:r>
            <a:r>
              <a:rPr lang="en-US" sz="2600"/>
              <a:t>Machine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096668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989073561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970356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138945" y="743003"/>
            <a:ext cx="7143750" cy="5388714"/>
          </a:xfrm>
          <a:prstGeom prst="rect">
            <a:avLst/>
          </a:prstGeom>
        </p:spPr>
      </p:pic>
      <p:sp>
        <p:nvSpPr>
          <p:cNvPr id="1642010445" name="TextBox 3"/>
          <p:cNvSpPr txBox="1"/>
          <p:nvPr/>
        </p:nvSpPr>
        <p:spPr bwMode="auto">
          <a:xfrm rot="0">
            <a:off x="241023" y="1824554"/>
            <a:ext cx="2832624" cy="88427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We get this 1st pop up on screen 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10869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86438787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065276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117644" y="855862"/>
            <a:ext cx="6388182" cy="5246089"/>
          </a:xfrm>
          <a:prstGeom prst="rect">
            <a:avLst/>
          </a:prstGeom>
        </p:spPr>
      </p:pic>
      <p:sp>
        <p:nvSpPr>
          <p:cNvPr id="1825693998" name="TextBox 3"/>
          <p:cNvSpPr txBox="1"/>
          <p:nvPr/>
        </p:nvSpPr>
        <p:spPr bwMode="auto">
          <a:xfrm flipH="0" flipV="0">
            <a:off x="242082" y="1785937"/>
            <a:ext cx="2833704" cy="88427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We get this 2nd pop up on </a:t>
            </a:r>
            <a:r>
              <a:rPr lang="en-US" sz="2600"/>
              <a:t>screen 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0240862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892806286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600708702" name="Google Shape;222;p3"/>
          <p:cNvSpPr txBox="1"/>
          <p:nvPr/>
        </p:nvSpPr>
        <p:spPr bwMode="auto">
          <a:xfrm>
            <a:off x="129537" y="2460170"/>
            <a:ext cx="3267392" cy="192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Login</a:t>
            </a:r>
            <a:endParaRPr b="1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&amp; </a:t>
            </a:r>
            <a:endParaRPr b="1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Navigation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42754067" name="Google Shape;223;p3"/>
          <p:cNvSpPr txBox="1"/>
          <p:nvPr/>
        </p:nvSpPr>
        <p:spPr bwMode="auto">
          <a:xfrm>
            <a:off x="4002012" y="1250276"/>
            <a:ext cx="7939789" cy="4569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Login with DTO/PHI/TU credentials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Search Patient ID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Go to </a:t>
            </a:r>
            <a:r>
              <a:rPr lang="en-IN" sz="2400">
                <a:solidFill>
                  <a:srgbClr val="000F46"/>
                </a:solidFill>
              </a:rPr>
              <a:t>Enrollment</a:t>
            </a:r>
            <a:r>
              <a:rPr lang="en-IN" sz="2400">
                <a:solidFill>
                  <a:srgbClr val="000F46"/>
                </a:solidFill>
              </a:rPr>
              <a:t> Tab</a:t>
            </a:r>
            <a:endParaRPr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Click “Verify ABHA”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86841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05496845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6755393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22226" y="743004"/>
            <a:ext cx="7917656" cy="5329183"/>
          </a:xfrm>
          <a:prstGeom prst="rect">
            <a:avLst/>
          </a:prstGeom>
        </p:spPr>
      </p:pic>
      <p:sp>
        <p:nvSpPr>
          <p:cNvPr id="765184841" name="TextBox 3"/>
          <p:cNvSpPr txBox="1"/>
          <p:nvPr/>
        </p:nvSpPr>
        <p:spPr bwMode="auto">
          <a:xfrm>
            <a:off x="133225" y="2144245"/>
            <a:ext cx="2813551" cy="22253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en-US" sz="2000" b="1"/>
              <a:t>Step 1- Search Patient ID </a:t>
            </a:r>
            <a:endParaRPr sz="2000" b="1"/>
          </a:p>
          <a:p>
            <a:pPr>
              <a:defRPr/>
            </a:pPr>
            <a:r>
              <a:rPr lang="en-US" sz="2000" b="1"/>
              <a:t>Step 2- Search Go </a:t>
            </a:r>
            <a:r>
              <a:rPr lang="en-US" sz="2000" b="1"/>
              <a:t>to Enrollment</a:t>
            </a:r>
            <a:r>
              <a:rPr lang="en-US" sz="2000" b="1"/>
              <a:t> Tab </a:t>
            </a:r>
            <a:endParaRPr b="1"/>
          </a:p>
          <a:p>
            <a:pPr>
              <a:defRPr/>
            </a:pPr>
            <a:r>
              <a:rPr lang="en-US" sz="2000" b="1"/>
              <a:t>Step 3- Click On Verify ABHA </a:t>
            </a:r>
            <a:endParaRPr sz="2000" b="1"/>
          </a:p>
          <a:p>
            <a:pPr algn="ctr">
              <a:defRPr/>
            </a:pPr>
            <a:endParaRPr 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6997653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31893745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132838651" name="Google Shape;222;p3"/>
          <p:cNvSpPr txBox="1"/>
          <p:nvPr/>
        </p:nvSpPr>
        <p:spPr bwMode="auto">
          <a:xfrm flipH="0" flipV="0">
            <a:off x="888" y="2832324"/>
            <a:ext cx="3424761" cy="118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45699" rIns="91424" bIns="45699" anchor="ctr" anchorCtr="0">
            <a:spAutoFit/>
          </a:bodyPr>
          <a:lstStyle/>
          <a:p>
            <a:pPr algn="ctr">
              <a:defRPr/>
            </a:pPr>
            <a:r>
              <a:rPr lang="en-IN" sz="3600" b="1">
                <a:solidFill>
                  <a:schemeClr val="lt1"/>
                </a:solidFill>
              </a:rPr>
              <a:t>Authentication Process</a:t>
            </a:r>
            <a:endParaRPr sz="3600" b="1"/>
          </a:p>
        </p:txBody>
      </p:sp>
      <p:sp>
        <p:nvSpPr>
          <p:cNvPr id="1068177671" name="Google Shape;313;p7"/>
          <p:cNvSpPr txBox="1"/>
          <p:nvPr/>
        </p:nvSpPr>
        <p:spPr bwMode="auto">
          <a:xfrm>
            <a:off x="3808323" y="473937"/>
            <a:ext cx="7967828" cy="61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Click “Continue”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Select “Biometric Auth”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Accept acknowledgment</a:t>
            </a:r>
            <a:r>
              <a:rPr lang="en-IN" sz="2400">
                <a:solidFill>
                  <a:schemeClr val="dk1"/>
                </a:solidFill>
                <a:ea typeface="Corbel"/>
              </a:rPr>
              <a:t> checkbox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Click “Proceed”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Enter mobile number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Click “Submit”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Fingerprint Authentication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1776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5565686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08617952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644191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22226" y="743003"/>
            <a:ext cx="7780561" cy="5403597"/>
          </a:xfrm>
          <a:prstGeom prst="rect">
            <a:avLst/>
          </a:prstGeom>
        </p:spPr>
      </p:pic>
      <p:sp>
        <p:nvSpPr>
          <p:cNvPr id="2125593024" name="TextBox 3"/>
          <p:cNvSpPr txBox="1"/>
          <p:nvPr/>
        </p:nvSpPr>
        <p:spPr bwMode="auto">
          <a:xfrm>
            <a:off x="182551" y="1854089"/>
            <a:ext cx="2932304" cy="8233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400" b="1"/>
              <a:t>Step – 4 Click on Continue</a:t>
            </a:r>
            <a:endParaRPr sz="24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092734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11448977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033877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704491" y="780588"/>
            <a:ext cx="5893593" cy="5276715"/>
          </a:xfrm>
          <a:prstGeom prst="rect">
            <a:avLst/>
          </a:prstGeom>
        </p:spPr>
      </p:pic>
      <p:sp>
        <p:nvSpPr>
          <p:cNvPr id="422816831" name="TextBox 3"/>
          <p:cNvSpPr txBox="1"/>
          <p:nvPr/>
        </p:nvSpPr>
        <p:spPr bwMode="auto">
          <a:xfrm>
            <a:off x="241023" y="1952894"/>
            <a:ext cx="2832984" cy="8233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400" b="1"/>
              <a:t>Step – 5 Click on Biometric </a:t>
            </a:r>
            <a:r>
              <a:rPr lang="en-US" sz="2400" b="1"/>
              <a:t>Auth</a:t>
            </a:r>
            <a:endParaRPr sz="24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4007628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985527133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266366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674726" y="743004"/>
            <a:ext cx="5819179" cy="5373831"/>
          </a:xfrm>
          <a:prstGeom prst="rect">
            <a:avLst/>
          </a:prstGeom>
        </p:spPr>
      </p:pic>
      <p:sp>
        <p:nvSpPr>
          <p:cNvPr id="1651484214" name="TextBox 3"/>
          <p:cNvSpPr txBox="1"/>
          <p:nvPr/>
        </p:nvSpPr>
        <p:spPr bwMode="auto">
          <a:xfrm>
            <a:off x="242082" y="1995804"/>
            <a:ext cx="2941480" cy="22253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–6 Click on Checkbox-I </a:t>
            </a:r>
            <a:r>
              <a:rPr lang="en-US" sz="2000" b="1"/>
              <a:t>acknowledge</a:t>
            </a:r>
            <a:endParaRPr b="1"/>
          </a:p>
          <a:p>
            <a:pPr algn="ctr">
              <a:defRPr/>
            </a:pPr>
            <a:r>
              <a:rPr lang="en-US" sz="2000" b="1"/>
              <a:t>Step –7 Click on Proceed</a:t>
            </a:r>
            <a:endParaRPr b="1"/>
          </a:p>
          <a:p>
            <a:pPr algn="ctr">
              <a:defRPr/>
            </a:pPr>
            <a:r>
              <a:rPr lang="en-US" sz="2000" b="1"/>
              <a:t>Step –8 Enter Mobile Number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8292482" name="Google Shape;212;p2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7742594" name="Google Shape;213;p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328673946" name="Google Shape;214;p2"/>
          <p:cNvSpPr txBox="1"/>
          <p:nvPr/>
        </p:nvSpPr>
        <p:spPr bwMode="auto">
          <a:xfrm>
            <a:off x="537689" y="2902856"/>
            <a:ext cx="250770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4000">
                <a:solidFill>
                  <a:schemeClr val="lt1"/>
                </a:solidFill>
              </a:rPr>
              <a:t>Contents</a:t>
            </a:r>
            <a:endParaRPr lang="en-US" sz="4000">
              <a:solidFill>
                <a:schemeClr val="lt1"/>
              </a:solidFill>
            </a:endParaRPr>
          </a:p>
        </p:txBody>
      </p:sp>
      <p:sp>
        <p:nvSpPr>
          <p:cNvPr id="471552419" name="Google Shape;215;p2"/>
          <p:cNvSpPr txBox="1"/>
          <p:nvPr/>
        </p:nvSpPr>
        <p:spPr bwMode="auto">
          <a:xfrm>
            <a:off x="3882958" y="731108"/>
            <a:ext cx="7474857" cy="5568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Prerequisites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Driver Installation Check (Optional)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Initial Pop-ups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Login &amp; Navigation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Authentication Process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If Authentication Fails</a:t>
            </a:r>
            <a:endParaRPr lang="en-IN" sz="28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087703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1522794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5553913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258007" y="684609"/>
            <a:ext cx="6771679" cy="5417343"/>
          </a:xfrm>
          <a:prstGeom prst="rect">
            <a:avLst/>
          </a:prstGeom>
        </p:spPr>
      </p:pic>
      <p:sp>
        <p:nvSpPr>
          <p:cNvPr id="186957536" name="TextBox 3"/>
          <p:cNvSpPr txBox="1"/>
          <p:nvPr/>
        </p:nvSpPr>
        <p:spPr bwMode="auto">
          <a:xfrm>
            <a:off x="242082" y="2926036"/>
            <a:ext cx="2832624" cy="7013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– 9 Click on Submit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4433044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524195878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492399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305279" y="780588"/>
            <a:ext cx="7066712" cy="5198716"/>
          </a:xfrm>
          <a:prstGeom prst="rect">
            <a:avLst/>
          </a:prstGeom>
        </p:spPr>
      </p:pic>
      <p:sp>
        <p:nvSpPr>
          <p:cNvPr id="1631103979" name="TextBox 3"/>
          <p:cNvSpPr txBox="1"/>
          <p:nvPr/>
        </p:nvSpPr>
        <p:spPr bwMode="auto">
          <a:xfrm>
            <a:off x="241023" y="1953861"/>
            <a:ext cx="2832624" cy="1310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– 10 We get this 3rd pop up on screen –Put Your Finger</a:t>
            </a:r>
            <a:endParaRPr b="1"/>
          </a:p>
          <a:p>
            <a:pPr algn="ctr">
              <a:defRPr/>
            </a:pPr>
            <a:endParaRPr 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9708939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22496480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526231541" name="Google Shape;222;p3"/>
          <p:cNvSpPr txBox="1"/>
          <p:nvPr/>
        </p:nvSpPr>
        <p:spPr bwMode="auto">
          <a:xfrm>
            <a:off x="-73524" y="1894347"/>
            <a:ext cx="3529668" cy="118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defRPr/>
            </a:pPr>
            <a:r>
              <a:rPr lang="en-IN" sz="3600" b="1">
                <a:solidFill>
                  <a:schemeClr val="lt1"/>
                </a:solidFill>
              </a:rPr>
              <a:t>Fingerprint Authentication</a:t>
            </a:r>
            <a:endParaRPr sz="3600" b="1">
              <a:solidFill>
                <a:schemeClr val="lt1"/>
              </a:solidFill>
            </a:endParaRPr>
          </a:p>
        </p:txBody>
      </p:sp>
      <p:sp>
        <p:nvSpPr>
          <p:cNvPr id="1169408524" name="Google Shape;313;p7"/>
          <p:cNvSpPr txBox="1"/>
          <p:nvPr/>
        </p:nvSpPr>
        <p:spPr bwMode="auto">
          <a:xfrm>
            <a:off x="3867700" y="741132"/>
            <a:ext cx="7967828" cy="61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Pop-up asks to place finger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Red light blinks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Place finger </a:t>
            </a:r>
            <a:r>
              <a:rPr lang="en-IN" sz="2400">
                <a:solidFill>
                  <a:schemeClr val="dk1"/>
                </a:solidFill>
              </a:rPr>
              <a:t>on device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After Captured Success, Loading starts</a:t>
            </a:r>
            <a:endParaRPr lang="en-IN"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We get ABHA Number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After successfully done. Please check status on </a:t>
            </a:r>
            <a:r>
              <a:rPr lang="en-IN" sz="2400">
                <a:solidFill>
                  <a:schemeClr val="dk1"/>
                </a:solidFill>
                <a:ea typeface="Corbel"/>
              </a:rPr>
              <a:t>Enrollment</a:t>
            </a:r>
            <a:r>
              <a:rPr lang="en-IN" sz="2400">
                <a:solidFill>
                  <a:schemeClr val="dk1"/>
                </a:solidFill>
                <a:ea typeface="Corbel"/>
              </a:rPr>
              <a:t> Tab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08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08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08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08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08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08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8979920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98064083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969569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512947" y="633393"/>
            <a:ext cx="6438744" cy="5438794"/>
          </a:xfrm>
          <a:prstGeom prst="rect">
            <a:avLst/>
          </a:prstGeom>
        </p:spPr>
      </p:pic>
      <p:sp>
        <p:nvSpPr>
          <p:cNvPr id="974167623" name="TextBox 3"/>
          <p:cNvSpPr txBox="1"/>
          <p:nvPr/>
        </p:nvSpPr>
        <p:spPr bwMode="auto">
          <a:xfrm>
            <a:off x="242082" y="1933875"/>
            <a:ext cx="2832624" cy="1310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</a:t>
            </a:r>
            <a:r>
              <a:rPr lang="en-US" sz="2000" b="1"/>
              <a:t> 11- When red light blinks &gt; Keep your finger on machine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413111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72165961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3247854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841288" y="899641"/>
            <a:ext cx="7798593" cy="5202311"/>
          </a:xfrm>
          <a:prstGeom prst="rect">
            <a:avLst/>
          </a:prstGeom>
        </p:spPr>
      </p:pic>
      <p:sp>
        <p:nvSpPr>
          <p:cNvPr id="1651645294" name="TextBox 3"/>
          <p:cNvSpPr txBox="1"/>
          <p:nvPr/>
        </p:nvSpPr>
        <p:spPr bwMode="auto">
          <a:xfrm>
            <a:off x="242082" y="2916140"/>
            <a:ext cx="2832624" cy="10061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12- After Captured Success, Loading starts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521602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4121040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432654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302655" y="780588"/>
            <a:ext cx="6651946" cy="5321364"/>
          </a:xfrm>
          <a:prstGeom prst="rect">
            <a:avLst/>
          </a:prstGeom>
        </p:spPr>
      </p:pic>
      <p:sp>
        <p:nvSpPr>
          <p:cNvPr id="248769915" name="TextBox 3"/>
          <p:cNvSpPr txBox="1"/>
          <p:nvPr/>
        </p:nvSpPr>
        <p:spPr bwMode="auto">
          <a:xfrm>
            <a:off x="242082" y="1844578"/>
            <a:ext cx="2832624" cy="7013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13- We get ABHA Number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6734555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53920502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172376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96640" y="742247"/>
            <a:ext cx="7904223" cy="5300173"/>
          </a:xfrm>
          <a:prstGeom prst="rect">
            <a:avLst/>
          </a:prstGeom>
        </p:spPr>
      </p:pic>
      <p:sp>
        <p:nvSpPr>
          <p:cNvPr id="1819439473" name="TextBox 3"/>
          <p:cNvSpPr txBox="1"/>
          <p:nvPr/>
        </p:nvSpPr>
        <p:spPr bwMode="auto">
          <a:xfrm>
            <a:off x="281666" y="2084867"/>
            <a:ext cx="2832624" cy="26521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800" b="1"/>
              <a:t> </a:t>
            </a:r>
            <a:r>
              <a:rPr lang="en-US" sz="2800" b="1"/>
              <a:t>After successfully done. Please check status on Enrollment Tab Number </a:t>
            </a:r>
            <a:endParaRPr sz="28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5418140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025315472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036787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811523" y="780588"/>
            <a:ext cx="8245600" cy="5321364"/>
          </a:xfrm>
          <a:prstGeom prst="rect">
            <a:avLst/>
          </a:prstGeom>
        </p:spPr>
      </p:pic>
      <p:sp>
        <p:nvSpPr>
          <p:cNvPr id="228151385" name="TextBox 3"/>
          <p:cNvSpPr txBox="1"/>
          <p:nvPr/>
        </p:nvSpPr>
        <p:spPr bwMode="auto">
          <a:xfrm>
            <a:off x="331998" y="1770627"/>
            <a:ext cx="2832624" cy="137196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800" b="1"/>
              <a:t>Please check status on </a:t>
            </a:r>
            <a:r>
              <a:rPr lang="en-US" sz="2800" b="1"/>
              <a:t>DBT Tab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1859991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655798089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053553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484101" y="833437"/>
            <a:ext cx="8126015" cy="5342929"/>
          </a:xfrm>
          <a:prstGeom prst="rect">
            <a:avLst/>
          </a:prstGeom>
        </p:spPr>
      </p:pic>
      <p:sp>
        <p:nvSpPr>
          <p:cNvPr id="480941047" name="TextBox 4"/>
          <p:cNvSpPr txBox="1"/>
          <p:nvPr/>
        </p:nvSpPr>
        <p:spPr bwMode="auto">
          <a:xfrm flipH="0" flipV="0">
            <a:off x="105702" y="1948914"/>
            <a:ext cx="3454612" cy="11585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IN" sz="2800" b="1">
                <a:solidFill>
                  <a:schemeClr val="tx1"/>
                </a:solidFill>
                <a:cs typeface="Segoe UI"/>
              </a:rPr>
              <a:t>If </a:t>
            </a:r>
            <a:r>
              <a:rPr lang="en-IN" sz="2800" b="1">
                <a:solidFill>
                  <a:schemeClr val="tx1"/>
                </a:solidFill>
                <a:cs typeface="Segoe UI"/>
              </a:rPr>
              <a:t>Authentication Fails</a:t>
            </a:r>
            <a:r>
              <a:rPr sz="2800" b="1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​</a:t>
            </a:r>
            <a:endParaRPr sz="2800" b="1">
              <a:solidFill>
                <a:schemeClr val="tx1"/>
              </a:solidFill>
            </a:endParaRPr>
          </a:p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0657654" name="Google Shape;212;p2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090109075" name="Google Shape;213;p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041457542" name="Google Shape;215;p2"/>
          <p:cNvSpPr txBox="1"/>
          <p:nvPr/>
        </p:nvSpPr>
        <p:spPr bwMode="auto">
          <a:xfrm>
            <a:off x="3823581" y="622253"/>
            <a:ext cx="7474857" cy="6004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Click Submit again</a:t>
            </a: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Repeat Step 10 to Step 13 again</a:t>
            </a: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Put Your Finger</a:t>
            </a: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When red light blinks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Keep your finger on machine</a:t>
            </a:r>
            <a:endParaRPr lang="en-IN"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After Captured Success, Loading starts</a:t>
            </a: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We get ABHA </a:t>
            </a:r>
            <a:r>
              <a:rPr lang="en-IN" sz="2800">
                <a:solidFill>
                  <a:srgbClr val="000F46"/>
                </a:solidFill>
              </a:rPr>
              <a:t>Number</a:t>
            </a: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Verify final status</a:t>
            </a: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6043722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038899075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051502898" name="Google Shape;222;p3"/>
          <p:cNvSpPr txBox="1"/>
          <p:nvPr/>
        </p:nvSpPr>
        <p:spPr bwMode="auto">
          <a:xfrm>
            <a:off x="119642" y="2885703"/>
            <a:ext cx="326703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Prerequisites</a:t>
            </a:r>
            <a:endParaRPr lang="en-IN" sz="4000">
              <a:solidFill>
                <a:schemeClr val="lt1"/>
              </a:solidFill>
            </a:endParaRPr>
          </a:p>
        </p:txBody>
      </p:sp>
      <p:sp>
        <p:nvSpPr>
          <p:cNvPr id="1781938662" name="Google Shape;223;p3"/>
          <p:cNvSpPr txBox="1"/>
          <p:nvPr/>
        </p:nvSpPr>
        <p:spPr bwMode="auto">
          <a:xfrm>
            <a:off x="3744713" y="1547158"/>
            <a:ext cx="7939789" cy="455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Visit below </a:t>
            </a:r>
            <a:r>
              <a:rPr lang="en-IN" sz="2400">
                <a:solidFill>
                  <a:srgbClr val="000F46"/>
                </a:solidFill>
              </a:rPr>
              <a:t>url</a:t>
            </a:r>
            <a:r>
              <a:rPr lang="en-IN" sz="2400">
                <a:solidFill>
                  <a:srgbClr val="000F46"/>
                </a:solidFill>
              </a:rPr>
              <a:t>: https://mantratec.com/Download/User First Download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Download and Install -</a:t>
            </a:r>
            <a:endParaRPr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Install MFS110 Driver </a:t>
            </a:r>
            <a:endParaRPr lang="en-IN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Install MFS110 RD Service </a:t>
            </a:r>
            <a:endParaRPr lang="en-IN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Install driver as per device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7973716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273687101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496519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51992" y="780588"/>
            <a:ext cx="3720702" cy="5113004"/>
          </a:xfrm>
          <a:prstGeom prst="rect">
            <a:avLst/>
          </a:prstGeom>
        </p:spPr>
      </p:pic>
      <p:sp>
        <p:nvSpPr>
          <p:cNvPr id="1177944705" name="TextBox 3"/>
          <p:cNvSpPr txBox="1"/>
          <p:nvPr/>
        </p:nvSpPr>
        <p:spPr bwMode="auto">
          <a:xfrm>
            <a:off x="291564" y="2609361"/>
            <a:ext cx="2832624" cy="1310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– 10 We get this 3rd pop up on screen –Put Your Finger</a:t>
            </a:r>
            <a:endParaRPr b="1"/>
          </a:p>
          <a:p>
            <a:pPr algn="ctr">
              <a:defRPr/>
            </a:pPr>
            <a:endParaRPr lang="en-US" sz="2000"/>
          </a:p>
        </p:txBody>
      </p:sp>
      <p:pic>
        <p:nvPicPr>
          <p:cNvPr id="514182963" name="Picture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7621523" y="899641"/>
            <a:ext cx="4038343" cy="4904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3762222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981703496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6102596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62695" y="857486"/>
            <a:ext cx="7947421" cy="5135231"/>
          </a:xfrm>
          <a:prstGeom prst="rect">
            <a:avLst/>
          </a:prstGeom>
        </p:spPr>
      </p:pic>
      <p:sp>
        <p:nvSpPr>
          <p:cNvPr id="427812038" name="TextBox 3"/>
          <p:cNvSpPr txBox="1"/>
          <p:nvPr/>
        </p:nvSpPr>
        <p:spPr bwMode="auto">
          <a:xfrm>
            <a:off x="241023" y="1591570"/>
            <a:ext cx="2832624" cy="10061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000" b="1"/>
              <a:t>Step 12- After Captured Success, Loading starts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4945316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010418383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40803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723696" y="743004"/>
            <a:ext cx="5844623" cy="5269651"/>
          </a:xfrm>
          <a:prstGeom prst="rect">
            <a:avLst/>
          </a:prstGeom>
        </p:spPr>
      </p:pic>
      <p:sp>
        <p:nvSpPr>
          <p:cNvPr id="622034336" name="TextBox 3"/>
          <p:cNvSpPr txBox="1"/>
          <p:nvPr/>
        </p:nvSpPr>
        <p:spPr bwMode="auto">
          <a:xfrm>
            <a:off x="242082" y="2916140"/>
            <a:ext cx="2832624" cy="7013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endParaRPr b="1"/>
          </a:p>
        </p:txBody>
      </p:sp>
      <p:sp>
        <p:nvSpPr>
          <p:cNvPr id="694147416" name=""/>
          <p:cNvSpPr txBox="1"/>
          <p:nvPr/>
        </p:nvSpPr>
        <p:spPr bwMode="auto">
          <a:xfrm rot="0" flipH="0" flipV="0">
            <a:off x="242082" y="2931913"/>
            <a:ext cx="3093910" cy="7013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en-US" sz="2000" b="1"/>
              <a:t>Step 13- We get ABHA Number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070046" name="Google Shape;24;p20"/>
          <p:cNvSpPr txBox="1">
            <a:spLocks noGrp="1"/>
          </p:cNvSpPr>
          <p:nvPr>
            <p:ph type="ctrTitle"/>
          </p:nvPr>
        </p:nvSpPr>
        <p:spPr bwMode="auto">
          <a:xfrm flipH="0" flipV="0">
            <a:off x="3484101" y="5149452"/>
            <a:ext cx="3854648" cy="8632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IN" sz="4800" b="1">
                <a:latin typeface="Arial"/>
                <a:ea typeface="Arial"/>
                <a:cs typeface="Arial"/>
              </a:rPr>
              <a:t>THANK YOU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678562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699256405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478500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18046" y="743004"/>
            <a:ext cx="8051601" cy="5418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83522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870644799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9405684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47812" y="743004"/>
            <a:ext cx="8006952" cy="5358948"/>
          </a:xfrm>
          <a:prstGeom prst="rect">
            <a:avLst/>
          </a:prstGeom>
        </p:spPr>
      </p:pic>
      <p:sp>
        <p:nvSpPr>
          <p:cNvPr id="190739287" name="TextBox 3"/>
          <p:cNvSpPr txBox="1"/>
          <p:nvPr/>
        </p:nvSpPr>
        <p:spPr bwMode="auto">
          <a:xfrm flipH="0" flipV="0">
            <a:off x="-147304" y="1637109"/>
            <a:ext cx="3694897" cy="12805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Download complete &amp; Install </a:t>
            </a:r>
            <a:r>
              <a:rPr lang="en-US" sz="2600"/>
              <a:t>MFS110 Windows RD Service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459568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82370328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5046674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77577" y="743004"/>
            <a:ext cx="8021835" cy="5388714"/>
          </a:xfrm>
          <a:prstGeom prst="rect">
            <a:avLst/>
          </a:prstGeom>
        </p:spPr>
      </p:pic>
      <p:sp>
        <p:nvSpPr>
          <p:cNvPr id="940965297" name="TextBox 3"/>
          <p:cNvSpPr txBox="1"/>
          <p:nvPr/>
        </p:nvSpPr>
        <p:spPr bwMode="auto">
          <a:xfrm flipH="0" flipV="0">
            <a:off x="-13359" y="1875234"/>
            <a:ext cx="3394001" cy="88427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Download </a:t>
            </a:r>
            <a:r>
              <a:rPr lang="en-US" sz="2600"/>
              <a:t>and </a:t>
            </a:r>
            <a:r>
              <a:rPr lang="en-US" sz="2600"/>
              <a:t>install both above drivers 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125583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52328924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683927632" name="Google Shape;222;p3"/>
          <p:cNvSpPr txBox="1"/>
          <p:nvPr/>
        </p:nvSpPr>
        <p:spPr bwMode="auto">
          <a:xfrm>
            <a:off x="20681" y="2061686"/>
            <a:ext cx="3519052" cy="317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Driver Installation Check</a:t>
            </a:r>
            <a:endParaRPr lang="en-US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(Optional)</a:t>
            </a:r>
            <a:endParaRPr lang="en-IN">
              <a:solidFill>
                <a:schemeClr val="lt1"/>
              </a:solidFill>
            </a:endParaRPr>
          </a:p>
          <a:p>
            <a:pPr algn="ctr">
              <a:defRPr/>
            </a:pPr>
            <a:endParaRPr lang="en-IN" sz="4000">
              <a:solidFill>
                <a:schemeClr val="lt1"/>
              </a:solidFill>
            </a:endParaRPr>
          </a:p>
        </p:txBody>
      </p:sp>
      <p:sp>
        <p:nvSpPr>
          <p:cNvPr id="1487855210" name="Google Shape;313;p7"/>
          <p:cNvSpPr txBox="1"/>
          <p:nvPr/>
        </p:nvSpPr>
        <p:spPr bwMode="auto">
          <a:xfrm>
            <a:off x="3539374" y="598076"/>
            <a:ext cx="7967828" cy="6092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200">
                <a:solidFill>
                  <a:srgbClr val="000F46"/>
                </a:solidFill>
              </a:rPr>
              <a:t>Optional</a:t>
            </a:r>
            <a:r>
              <a:rPr lang="en-IN" sz="2200">
                <a:solidFill>
                  <a:srgbClr val="000F46"/>
                </a:solidFill>
                <a:ea typeface="Corbel"/>
              </a:rPr>
              <a:t> -To Check Port Number -</a:t>
            </a:r>
            <a:endParaRPr lang="en-IN" sz="2200">
              <a:solidFill>
                <a:schemeClr val="dk1"/>
              </a:solidFill>
              <a:ea typeface="Corbel"/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200">
                <a:solidFill>
                  <a:srgbClr val="000F46"/>
                </a:solidFill>
                <a:ea typeface="Corbel"/>
              </a:rPr>
              <a:t>Search CMD </a:t>
            </a:r>
            <a:endParaRPr lang="en-IN" sz="2200">
              <a:solidFill>
                <a:srgbClr val="000F46"/>
              </a:solidFill>
              <a:ea typeface="Corbel"/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200">
                <a:solidFill>
                  <a:srgbClr val="000F46"/>
                </a:solidFill>
                <a:ea typeface="Corbel"/>
              </a:rPr>
              <a:t>Open CMD</a:t>
            </a:r>
            <a:endParaRPr lang="en-IN" sz="2200">
              <a:solidFill>
                <a:srgbClr val="000F46"/>
              </a:solidFill>
              <a:ea typeface="Corbel"/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200">
                <a:solidFill>
                  <a:srgbClr val="000F46"/>
                </a:solidFill>
                <a:ea typeface="Corbel"/>
              </a:rPr>
              <a:t>Paste below command and enter -</a:t>
            </a:r>
            <a:endParaRPr lang="en-IN" sz="22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SzPts val="1680"/>
              <a:buFont typeface="Noto Sans Symbols,sans-serif"/>
              <a:buChar char="●"/>
              <a:defRPr/>
            </a:pPr>
            <a:r>
              <a:rPr lang="en-IN" sz="2200">
                <a:solidFill>
                  <a:srgbClr val="000F46"/>
                </a:solidFill>
                <a:ea typeface="Corbel"/>
              </a:rPr>
              <a:t>netstat -</a:t>
            </a:r>
            <a:r>
              <a:rPr lang="en-IN" sz="2200">
                <a:solidFill>
                  <a:srgbClr val="000F46"/>
                </a:solidFill>
                <a:ea typeface="Corbel"/>
              </a:rPr>
              <a:t>ano</a:t>
            </a:r>
            <a:r>
              <a:rPr lang="en-IN" sz="2200">
                <a:solidFill>
                  <a:srgbClr val="000F46"/>
                </a:solidFill>
                <a:ea typeface="Corbel"/>
              </a:rPr>
              <a:t> | </a:t>
            </a:r>
            <a:r>
              <a:rPr lang="en-IN" sz="2200">
                <a:solidFill>
                  <a:srgbClr val="000F46"/>
                </a:solidFill>
                <a:ea typeface="Corbel"/>
              </a:rPr>
              <a:t>findstr</a:t>
            </a:r>
            <a:r>
              <a:rPr lang="en-IN" sz="2200">
                <a:solidFill>
                  <a:srgbClr val="000F46"/>
                </a:solidFill>
                <a:ea typeface="Corbel"/>
              </a:rPr>
              <a:t> 11100</a:t>
            </a:r>
            <a:endParaRPr lang="en-US" sz="2200">
              <a:ea typeface="Corbel"/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200">
                <a:solidFill>
                  <a:srgbClr val="000F46"/>
                </a:solidFill>
                <a:ea typeface="Corbel"/>
              </a:rPr>
              <a:t>To Check Driver installed &gt;&gt; </a:t>
            </a:r>
            <a:r>
              <a:rPr lang="en-IN" sz="2200">
                <a:solidFill>
                  <a:srgbClr val="000F46"/>
                </a:solidFill>
                <a:ea typeface="Corbel"/>
              </a:rPr>
              <a:t>Service.msc</a:t>
            </a:r>
            <a:r>
              <a:rPr lang="en-IN" sz="2200">
                <a:solidFill>
                  <a:srgbClr val="000F46"/>
                </a:solidFill>
                <a:ea typeface="Corbel"/>
              </a:rPr>
              <a:t> &gt;&gt;Open</a:t>
            </a:r>
            <a:endParaRPr/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200">
                <a:solidFill>
                  <a:srgbClr val="000F46"/>
                </a:solidFill>
                <a:ea typeface="Corbel"/>
              </a:rPr>
              <a:t>Once Driver Installed Successfully, red </a:t>
            </a:r>
            <a:r>
              <a:rPr lang="en-IN" sz="2200">
                <a:solidFill>
                  <a:srgbClr val="000F46"/>
                </a:solidFill>
                <a:ea typeface="Corbel"/>
              </a:rPr>
              <a:t>color</a:t>
            </a:r>
            <a:r>
              <a:rPr lang="en-IN" sz="2200">
                <a:solidFill>
                  <a:srgbClr val="000F46"/>
                </a:solidFill>
                <a:ea typeface="Corbel"/>
              </a:rPr>
              <a:t> light blinks in Finger Authentication Machine</a:t>
            </a:r>
            <a:endParaRPr/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200">
              <a:solidFill>
                <a:srgbClr val="000F46"/>
              </a:solidFill>
              <a:ea typeface="Corbel"/>
            </a:endParaRPr>
          </a:p>
          <a:p>
            <a:pPr lvl="1">
              <a:lnSpc>
                <a:spcPct val="200000"/>
              </a:lnSpc>
              <a:spcBef>
                <a:spcPts val="480"/>
              </a:spcBef>
              <a:buSzPts val="1680"/>
              <a:defRPr/>
            </a:pPr>
            <a:endParaRPr lang="en-IN" sz="2200">
              <a:solidFill>
                <a:srgbClr val="000F46"/>
              </a:solidFill>
              <a:ea typeface="Corbel"/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200">
              <a:solidFill>
                <a:srgbClr val="000F46"/>
              </a:solidFill>
              <a:ea typeface="Corbel"/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200">
              <a:solidFill>
                <a:srgbClr val="000F46"/>
              </a:solidFill>
              <a:ea typeface="Corbel"/>
            </a:endParaRPr>
          </a:p>
          <a:p>
            <a:pPr lvl="1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855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302093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79462466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091373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92460" y="743004"/>
            <a:ext cx="8036718" cy="5358948"/>
          </a:xfrm>
          <a:prstGeom prst="rect">
            <a:avLst/>
          </a:prstGeom>
        </p:spPr>
      </p:pic>
      <p:sp>
        <p:nvSpPr>
          <p:cNvPr id="729166518" name="TextBox 3"/>
          <p:cNvSpPr txBox="1"/>
          <p:nvPr/>
        </p:nvSpPr>
        <p:spPr bwMode="auto">
          <a:xfrm rot="0" flipH="0" flipV="0">
            <a:off x="455738" y="1547812"/>
            <a:ext cx="2635421" cy="341411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200"/>
              <a:t>Optional -To Check </a:t>
            </a:r>
            <a:r>
              <a:rPr lang="en-US" sz="2200"/>
              <a:t>Port Number</a:t>
            </a:r>
            <a:r>
              <a:rPr lang="en-US" sz="2200"/>
              <a:t> &gt;&gt; Search CMD&gt;&gt;Open CMD&gt;&gt;Paste below command and enter </a:t>
            </a:r>
            <a:endParaRPr sz="2200"/>
          </a:p>
          <a:p>
            <a:pPr algn="ctr">
              <a:defRPr/>
            </a:pPr>
            <a:r>
              <a:rPr lang="en-US" sz="2200"/>
              <a:t>netstat -</a:t>
            </a:r>
            <a:r>
              <a:rPr lang="en-US" sz="2200"/>
              <a:t>ano</a:t>
            </a:r>
            <a:r>
              <a:rPr lang="en-US" sz="2200"/>
              <a:t> | </a:t>
            </a:r>
            <a:r>
              <a:rPr lang="en-US" sz="2200"/>
              <a:t>findstr</a:t>
            </a:r>
            <a:r>
              <a:rPr lang="en-US" sz="2200"/>
              <a:t> 11100 </a:t>
            </a:r>
            <a:endParaRPr sz="2200"/>
          </a:p>
          <a:p>
            <a:pPr algn="ctr">
              <a:defRPr/>
            </a:pPr>
            <a:endParaRPr 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4655463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67696318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34941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697461" y="780588"/>
            <a:ext cx="5604598" cy="5232067"/>
          </a:xfrm>
          <a:prstGeom prst="rect">
            <a:avLst/>
          </a:prstGeom>
        </p:spPr>
      </p:pic>
      <p:sp>
        <p:nvSpPr>
          <p:cNvPr id="1095816837" name="TextBox 3"/>
          <p:cNvSpPr txBox="1"/>
          <p:nvPr/>
        </p:nvSpPr>
        <p:spPr bwMode="auto">
          <a:xfrm>
            <a:off x="385615" y="1601466"/>
            <a:ext cx="2634701" cy="246923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en-US" sz="2600"/>
              <a:t>Optional -To Check Driver installed &gt;&gt; </a:t>
            </a:r>
            <a:r>
              <a:rPr lang="en-US" sz="2600"/>
              <a:t>Service.msc</a:t>
            </a:r>
            <a:r>
              <a:rPr lang="en-US" sz="2600"/>
              <a:t> &gt;&gt;Open 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3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ONLYOFFICE/9.0.4.50</Application>
  <PresentationFormat>On-screen Show (4:3)</PresentationFormat>
  <Paragraphs>0</Paragraphs>
  <Slides>33</Slides>
  <Notes>33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sudarshan saggu</dc:creator>
  <cp:lastModifiedBy/>
  <cp:revision>1331</cp:revision>
  <dcterms:created xsi:type="dcterms:W3CDTF">2022-05-20T03:12:21Z</dcterms:created>
  <dcterms:modified xsi:type="dcterms:W3CDTF">2026-08-11T10:16:15Z</dcterms:modified>
</cp:coreProperties>
</file>