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Calibri" pitchFamily="34" charset="0"/>
      <p:regular r:id="rId16"/>
      <p:bold r:id="rId17"/>
      <p:italic r:id="rId18"/>
      <p:boldItalic r:id="rId19"/>
    </p:embeddedFont>
    <p:embeddedFont>
      <p:font typeface="Corbel" pitchFamily="34" charset="0"/>
      <p:regular r:id="rId20"/>
      <p:bold r:id="rId21"/>
      <p:italic r:id="rId22"/>
      <p:boldItalic r:id="rId23"/>
    </p:embeddedFont>
    <p:embeddedFont>
      <p:font typeface="IBM Plex Sans"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hTOdN1XHjEz8F8mAmdJRrOB0k8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6ED9612-0365-4C09-9720-C69AD19BDD93}">
  <a:tblStyle styleId="{36ED9612-0365-4C09-9720-C69AD19BDD9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47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11175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89" name="Google Shape;18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98" name="Google Shape;19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06" name="Google Shape;20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13" name="Google Shape;213;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40" name="Google Shape;140;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50" name="Google Shape;15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62" name="Google Shape;162;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70" name="Google Shape;17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80" name="Google Shape;18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8" name="Google Shape;1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4"/>
          <p:cNvSpPr>
            <a:spLocks noGrp="1"/>
          </p:cNvSpPr>
          <p:nvPr>
            <p:ph type="pic" idx="2"/>
          </p:nvPr>
        </p:nvSpPr>
        <p:spPr>
          <a:xfrm>
            <a:off x="1792288" y="612775"/>
            <a:ext cx="5486400" cy="4114800"/>
          </a:xfrm>
          <a:prstGeom prst="rect">
            <a:avLst/>
          </a:prstGeom>
          <a:noFill/>
          <a:ln>
            <a:noFill/>
          </a:ln>
        </p:spPr>
      </p:sp>
      <p:sp>
        <p:nvSpPr>
          <p:cNvPr id="73" name="Google Shape;73;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4" name="Google Shape;74;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 name="Google Shape;8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Full Width Head + Copy - Text Only">
  <p:cSld name="Full Width Head + Copy - Text Only">
    <p:spTree>
      <p:nvGrpSpPr>
        <p:cNvPr id="1" name="Shape 21"/>
        <p:cNvGrpSpPr/>
        <p:nvPr/>
      </p:nvGrpSpPr>
      <p:grpSpPr>
        <a:xfrm>
          <a:off x="0" y="0"/>
          <a:ext cx="0" cy="0"/>
          <a:chOff x="0" y="0"/>
          <a:chExt cx="0" cy="0"/>
        </a:xfrm>
      </p:grpSpPr>
      <p:sp>
        <p:nvSpPr>
          <p:cNvPr id="22" name="Google Shape;22;p16"/>
          <p:cNvSpPr txBox="1">
            <a:spLocks noGrp="1"/>
          </p:cNvSpPr>
          <p:nvPr>
            <p:ph type="body" idx="1"/>
          </p:nvPr>
        </p:nvSpPr>
        <p:spPr>
          <a:xfrm>
            <a:off x="365128" y="1718735"/>
            <a:ext cx="8329613" cy="4519084"/>
          </a:xfrm>
          <a:prstGeom prst="rect">
            <a:avLst/>
          </a:prstGeom>
          <a:noFill/>
          <a:ln>
            <a:noFill/>
          </a:ln>
        </p:spPr>
        <p:txBody>
          <a:bodyPr spcFirstLastPara="1" wrap="square" lIns="91425" tIns="45700" rIns="91425" bIns="45700" anchor="ctr" anchorCtr="0">
            <a:normAutofit/>
          </a:bodyPr>
          <a:lstStyle>
            <a:lvl1pPr marL="457200" lvl="0" indent="-347154" algn="l">
              <a:lnSpc>
                <a:spcPct val="90000"/>
              </a:lnSpc>
              <a:spcBef>
                <a:spcPts val="800"/>
              </a:spcBef>
              <a:spcAft>
                <a:spcPts val="0"/>
              </a:spcAft>
              <a:buClr>
                <a:schemeClr val="dk1"/>
              </a:buClr>
              <a:buSzPts val="1867"/>
              <a:buChar char="●"/>
              <a:defRPr sz="1867" b="0"/>
            </a:lvl1pPr>
            <a:lvl2pPr marL="914400" lvl="1" indent="-338645" algn="l">
              <a:lnSpc>
                <a:spcPct val="90000"/>
              </a:lnSpc>
              <a:spcBef>
                <a:spcPts val="800"/>
              </a:spcBef>
              <a:spcAft>
                <a:spcPts val="0"/>
              </a:spcAft>
              <a:buClr>
                <a:srgbClr val="6C8C1A"/>
              </a:buClr>
              <a:buSzPts val="1733"/>
              <a:buFont typeface="Noto Sans Symbols"/>
              <a:buChar char="▪"/>
              <a:defRPr sz="1733"/>
            </a:lvl2pPr>
            <a:lvl3pPr marL="1371600" lvl="2" indent="-330200" algn="l">
              <a:lnSpc>
                <a:spcPct val="90000"/>
              </a:lnSpc>
              <a:spcBef>
                <a:spcPts val="800"/>
              </a:spcBef>
              <a:spcAft>
                <a:spcPts val="0"/>
              </a:spcAft>
              <a:buClr>
                <a:srgbClr val="3086AB"/>
              </a:buClr>
              <a:buSzPts val="1600"/>
              <a:buFont typeface="Arial"/>
              <a:buChar char="•"/>
              <a:defRPr sz="1600"/>
            </a:lvl3pPr>
            <a:lvl4pPr marL="1828800" lvl="3" indent="-317500" algn="l">
              <a:lnSpc>
                <a:spcPct val="90000"/>
              </a:lnSpc>
              <a:spcBef>
                <a:spcPts val="800"/>
              </a:spcBef>
              <a:spcAft>
                <a:spcPts val="0"/>
              </a:spcAft>
              <a:buClr>
                <a:schemeClr val="dk1"/>
              </a:buClr>
              <a:buSzPts val="1400"/>
              <a:buFont typeface="Arial"/>
              <a:buChar char="-"/>
              <a:defRPr/>
            </a:lvl4pPr>
            <a:lvl5pPr marL="2286000" lvl="4" indent="-317500" algn="l">
              <a:lnSpc>
                <a:spcPct val="90000"/>
              </a:lnSpc>
              <a:spcBef>
                <a:spcPts val="800"/>
              </a:spcBef>
              <a:spcAft>
                <a:spcPts val="0"/>
              </a:spcAft>
              <a:buClr>
                <a:schemeClr val="dk1"/>
              </a:buClr>
              <a:buSzPts val="1400"/>
              <a:buChar char="●"/>
              <a:defRPr/>
            </a:lvl5pPr>
            <a:lvl6pPr marL="2743200" lvl="5" indent="-342900" algn="l">
              <a:lnSpc>
                <a:spcPct val="90000"/>
              </a:lnSpc>
              <a:spcBef>
                <a:spcPts val="250"/>
              </a:spcBef>
              <a:spcAft>
                <a:spcPts val="0"/>
              </a:spcAft>
              <a:buClr>
                <a:schemeClr val="dk1"/>
              </a:buClr>
              <a:buSzPts val="1800"/>
              <a:buChar char="●"/>
              <a:defRPr/>
            </a:lvl6pPr>
            <a:lvl7pPr marL="3200400" lvl="6" indent="-342900" algn="l">
              <a:lnSpc>
                <a:spcPct val="90000"/>
              </a:lnSpc>
              <a:spcBef>
                <a:spcPts val="250"/>
              </a:spcBef>
              <a:spcAft>
                <a:spcPts val="0"/>
              </a:spcAft>
              <a:buClr>
                <a:schemeClr val="dk1"/>
              </a:buClr>
              <a:buSzPts val="1800"/>
              <a:buChar char="●"/>
              <a:defRPr/>
            </a:lvl7pPr>
            <a:lvl8pPr marL="3657600" lvl="7" indent="-342900" algn="l">
              <a:lnSpc>
                <a:spcPct val="90000"/>
              </a:lnSpc>
              <a:spcBef>
                <a:spcPts val="250"/>
              </a:spcBef>
              <a:spcAft>
                <a:spcPts val="0"/>
              </a:spcAft>
              <a:buClr>
                <a:schemeClr val="dk1"/>
              </a:buClr>
              <a:buSzPts val="1800"/>
              <a:buChar char="●"/>
              <a:defRPr/>
            </a:lvl8pPr>
            <a:lvl9pPr marL="4114800" lvl="8" indent="-342900" algn="l">
              <a:lnSpc>
                <a:spcPct val="90000"/>
              </a:lnSpc>
              <a:spcBef>
                <a:spcPts val="250"/>
              </a:spcBef>
              <a:spcAft>
                <a:spcPts val="250"/>
              </a:spcAft>
              <a:buClr>
                <a:schemeClr val="dk1"/>
              </a:buClr>
              <a:buSzPts val="1800"/>
              <a:buChar char="●"/>
              <a:defRPr/>
            </a:lvl9pPr>
          </a:lstStyle>
          <a:p>
            <a:endParaRPr/>
          </a:p>
        </p:txBody>
      </p:sp>
      <p:sp>
        <p:nvSpPr>
          <p:cNvPr id="23" name="Google Shape;23;p16"/>
          <p:cNvSpPr txBox="1">
            <a:spLocks noGrp="1"/>
          </p:cNvSpPr>
          <p:nvPr>
            <p:ph type="ftr" idx="11"/>
          </p:nvPr>
        </p:nvSpPr>
        <p:spPr>
          <a:xfrm>
            <a:off x="2901951" y="6356351"/>
            <a:ext cx="443363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4" name="Google Shape;24;p16"/>
          <p:cNvSpPr txBox="1">
            <a:spLocks noGrp="1"/>
          </p:cNvSpPr>
          <p:nvPr>
            <p:ph type="sldNum" idx="12"/>
          </p:nvPr>
        </p:nvSpPr>
        <p:spPr>
          <a:xfrm>
            <a:off x="7975602" y="6356351"/>
            <a:ext cx="114819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1pPr>
            <a:lvl2pPr marL="0" marR="0" lvl="1" indent="0" algn="r">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2pPr>
            <a:lvl3pPr marL="0" marR="0" lvl="2" indent="0" algn="r">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3pPr>
            <a:lvl4pPr marL="0" marR="0" lvl="3" indent="0" algn="r">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4pPr>
            <a:lvl5pPr marL="0" marR="0" lvl="4" indent="0" algn="r">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5pPr>
            <a:lvl6pPr marL="0" marR="0" lvl="5" indent="0" algn="r">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6pPr>
            <a:lvl7pPr marL="0" marR="0" lvl="6" indent="0" algn="r">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7pPr>
            <a:lvl8pPr marL="0" marR="0" lvl="7" indent="0" algn="r">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8pPr>
            <a:lvl9pPr marL="0" marR="0" lvl="8" indent="0" algn="r">
              <a:spcBef>
                <a:spcPts val="0"/>
              </a:spcBef>
              <a:spcAft>
                <a:spcPts val="0"/>
              </a:spcAft>
              <a:buClr>
                <a:srgbClr val="000000"/>
              </a:buClr>
              <a:buSzPts val="1200"/>
              <a:buFont typeface="Calibri"/>
              <a:buNone/>
              <a:defRPr sz="12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
        <p:nvSpPr>
          <p:cNvPr id="25" name="Google Shape;25;p16"/>
          <p:cNvSpPr txBox="1">
            <a:spLocks noGrp="1"/>
          </p:cNvSpPr>
          <p:nvPr>
            <p:ph type="title"/>
          </p:nvPr>
        </p:nvSpPr>
        <p:spPr>
          <a:xfrm>
            <a:off x="365128" y="646263"/>
            <a:ext cx="8329613" cy="69757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36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9" name="Google Shape;29;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6" name="Google Shape;66;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7" name="Google Shape;6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title"/>
          </p:nvPr>
        </p:nvSpPr>
        <p:spPr>
          <a:xfrm>
            <a:off x="467544" y="836712"/>
            <a:ext cx="8170167" cy="1362075"/>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IN"/>
              <a:t>MODULE 7:</a:t>
            </a:r>
            <a:br>
              <a:rPr lang="en-IN"/>
            </a:br>
            <a:r>
              <a:rPr lang="en-IN" sz="6000"/>
              <a:t>PRIVATE PROVIDER (HF)  INCENTIVES SCHEME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10"/>
          <p:cNvPicPr preferRelativeResize="0"/>
          <p:nvPr/>
        </p:nvPicPr>
        <p:blipFill rotWithShape="1">
          <a:blip r:embed="rId3">
            <a:alphaModFix/>
          </a:blip>
          <a:srcRect l="14140" t="1085"/>
          <a:stretch/>
        </p:blipFill>
        <p:spPr>
          <a:xfrm>
            <a:off x="321732" y="1064872"/>
            <a:ext cx="8470706" cy="5331179"/>
          </a:xfrm>
          <a:prstGeom prst="rect">
            <a:avLst/>
          </a:prstGeom>
          <a:noFill/>
          <a:ln>
            <a:noFill/>
          </a:ln>
        </p:spPr>
      </p:pic>
      <p:sp>
        <p:nvSpPr>
          <p:cNvPr id="192" name="Google Shape;192;p10"/>
          <p:cNvSpPr txBox="1">
            <a:spLocks noGrp="1"/>
          </p:cNvSpPr>
          <p:nvPr>
            <p:ph type="title"/>
          </p:nvPr>
        </p:nvSpPr>
        <p:spPr>
          <a:xfrm>
            <a:off x="1955042" y="1"/>
            <a:ext cx="7083189" cy="6975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IN" sz="2800">
                <a:latin typeface="Corbel"/>
                <a:ea typeface="Corbel"/>
                <a:cs typeface="Corbel"/>
                <a:sym typeface="Corbel"/>
              </a:rPr>
              <a:t>Step 6: Approval by DBT Checker</a:t>
            </a:r>
            <a:endParaRPr sz="2800">
              <a:latin typeface="Corbel"/>
              <a:ea typeface="Corbel"/>
              <a:cs typeface="Corbel"/>
              <a:sym typeface="Corbel"/>
            </a:endParaRPr>
          </a:p>
        </p:txBody>
      </p:sp>
      <p:pic>
        <p:nvPicPr>
          <p:cNvPr id="193" name="Google Shape;193;p10"/>
          <p:cNvPicPr preferRelativeResize="0"/>
          <p:nvPr/>
        </p:nvPicPr>
        <p:blipFill rotWithShape="1">
          <a:blip r:embed="rId4">
            <a:alphaModFix/>
          </a:blip>
          <a:srcRect/>
          <a:stretch/>
        </p:blipFill>
        <p:spPr>
          <a:xfrm>
            <a:off x="256103" y="0"/>
            <a:ext cx="1381781" cy="743004"/>
          </a:xfrm>
          <a:prstGeom prst="rect">
            <a:avLst/>
          </a:prstGeom>
          <a:noFill/>
          <a:ln>
            <a:noFill/>
          </a:ln>
        </p:spPr>
      </p:pic>
      <p:sp>
        <p:nvSpPr>
          <p:cNvPr id="194" name="Google Shape;194;p10"/>
          <p:cNvSpPr/>
          <p:nvPr/>
        </p:nvSpPr>
        <p:spPr>
          <a:xfrm>
            <a:off x="924131" y="3828275"/>
            <a:ext cx="1030950" cy="947100"/>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95" name="Google Shape;195;p10"/>
          <p:cNvSpPr/>
          <p:nvPr/>
        </p:nvSpPr>
        <p:spPr>
          <a:xfrm>
            <a:off x="443625" y="1914577"/>
            <a:ext cx="369675" cy="273300"/>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1"/>
          <p:cNvPicPr preferRelativeResize="0"/>
          <p:nvPr/>
        </p:nvPicPr>
        <p:blipFill rotWithShape="1">
          <a:blip r:embed="rId3">
            <a:alphaModFix/>
          </a:blip>
          <a:srcRect/>
          <a:stretch/>
        </p:blipFill>
        <p:spPr>
          <a:xfrm>
            <a:off x="256103" y="0"/>
            <a:ext cx="1381781" cy="743004"/>
          </a:xfrm>
          <a:prstGeom prst="rect">
            <a:avLst/>
          </a:prstGeom>
          <a:noFill/>
          <a:ln>
            <a:noFill/>
          </a:ln>
        </p:spPr>
      </p:pic>
      <p:sp>
        <p:nvSpPr>
          <p:cNvPr id="201" name="Google Shape;201;p11"/>
          <p:cNvSpPr txBox="1">
            <a:spLocks noGrp="1"/>
          </p:cNvSpPr>
          <p:nvPr>
            <p:ph type="body" idx="1"/>
          </p:nvPr>
        </p:nvSpPr>
        <p:spPr>
          <a:xfrm>
            <a:off x="256104" y="5517232"/>
            <a:ext cx="8887896" cy="1340768"/>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Clr>
                <a:schemeClr val="dk1"/>
              </a:buClr>
              <a:buSzPts val="2035"/>
              <a:buNone/>
            </a:pPr>
            <a:r>
              <a:rPr lang="en-IN" sz="1000">
                <a:solidFill>
                  <a:schemeClr val="dk1"/>
                </a:solidFill>
              </a:rPr>
              <a:t>Note:  1.  Where there are two HFs involved, Informant (i.e. Enrolling HF facility) gets priority over Diagnostic facility</a:t>
            </a:r>
            <a:endParaRPr/>
          </a:p>
          <a:p>
            <a:pPr marL="0" lvl="0" indent="0" algn="just" rtl="0">
              <a:lnSpc>
                <a:spcPct val="100000"/>
              </a:lnSpc>
              <a:spcBef>
                <a:spcPts val="1200"/>
              </a:spcBef>
              <a:spcAft>
                <a:spcPts val="0"/>
              </a:spcAft>
              <a:buClr>
                <a:schemeClr val="dk1"/>
              </a:buClr>
              <a:buSzPts val="2035"/>
              <a:buNone/>
            </a:pPr>
            <a:r>
              <a:rPr lang="en-IN" sz="1000">
                <a:solidFill>
                  <a:schemeClr val="dk1"/>
                </a:solidFill>
              </a:rPr>
              <a:t>  2.   Benefits will be created in districts where private health facility is registered</a:t>
            </a:r>
            <a:r>
              <a:rPr lang="en-IN" sz="1000"/>
              <a:t>.</a:t>
            </a:r>
            <a:endParaRPr/>
          </a:p>
          <a:p>
            <a:pPr marL="722313" lvl="0" indent="-722313" algn="just" rtl="0">
              <a:lnSpc>
                <a:spcPct val="100000"/>
              </a:lnSpc>
              <a:spcBef>
                <a:spcPts val="1200"/>
              </a:spcBef>
              <a:spcAft>
                <a:spcPts val="600"/>
              </a:spcAft>
              <a:buClr>
                <a:schemeClr val="dk1"/>
              </a:buClr>
              <a:buSzPts val="2035"/>
              <a:buNone/>
            </a:pPr>
            <a:r>
              <a:rPr lang="en-IN" sz="1000"/>
              <a:t> 3. If a TU and above (Including JEET/ CC) enrolls a case on behalf of private health facility, and then refers a case for diagnosis to a public sector lab, then private health facility is not eligible for “Informant Incentive” i.e. Private Health facility has to login and refer cases for diagnosis to public sector to be eligible for “Informant Incentive”</a:t>
            </a:r>
            <a:endParaRPr sz="1000">
              <a:solidFill>
                <a:schemeClr val="dk1"/>
              </a:solidFill>
            </a:endParaRPr>
          </a:p>
        </p:txBody>
      </p:sp>
      <p:sp>
        <p:nvSpPr>
          <p:cNvPr id="202" name="Google Shape;202;p11"/>
          <p:cNvSpPr txBox="1"/>
          <p:nvPr/>
        </p:nvSpPr>
        <p:spPr>
          <a:xfrm>
            <a:off x="1763688" y="100008"/>
            <a:ext cx="7272808" cy="642996"/>
          </a:xfrm>
          <a:prstGeom prst="rect">
            <a:avLst/>
          </a:prstGeom>
          <a:solidFill>
            <a:srgbClr val="FFC000"/>
          </a:solid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Corbel"/>
              <a:buNone/>
            </a:pPr>
            <a:r>
              <a:rPr lang="en-IN" sz="2000" b="1">
                <a:solidFill>
                  <a:schemeClr val="dk1"/>
                </a:solidFill>
                <a:latin typeface="IBM Plex Sans"/>
                <a:ea typeface="IBM Plex Sans"/>
                <a:cs typeface="IBM Plex Sans"/>
                <a:sym typeface="IBM Plex Sans"/>
              </a:rPr>
              <a:t>Scenarios where notification incentive would be applicable</a:t>
            </a:r>
            <a:endParaRPr sz="2000" b="1">
              <a:solidFill>
                <a:schemeClr val="dk1"/>
              </a:solidFill>
              <a:latin typeface="Times New Roman"/>
              <a:ea typeface="Times New Roman"/>
              <a:cs typeface="Times New Roman"/>
              <a:sym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2651136006"/>
              </p:ext>
            </p:extLst>
          </p:nvPr>
        </p:nvGraphicFramePr>
        <p:xfrm>
          <a:off x="100013" y="743004"/>
          <a:ext cx="8936483" cy="4800546"/>
        </p:xfrm>
        <a:graphic>
          <a:graphicData uri="http://schemas.openxmlformats.org/drawingml/2006/table">
            <a:tbl>
              <a:tblPr>
                <a:tableStyleId>{36ED9612-0365-4C09-9720-C69AD19BDD93}</a:tableStyleId>
              </a:tblPr>
              <a:tblGrid>
                <a:gridCol w="2257639"/>
                <a:gridCol w="2121761"/>
                <a:gridCol w="2104340"/>
                <a:gridCol w="1393603"/>
                <a:gridCol w="1059140"/>
              </a:tblGrid>
              <a:tr h="266697">
                <a:tc>
                  <a:txBody>
                    <a:bodyPr/>
                    <a:lstStyle/>
                    <a:p>
                      <a:pPr algn="ctr" fontAlgn="b"/>
                      <a:r>
                        <a:rPr lang="en-IN" sz="1000" u="none" strike="noStrike" dirty="0" err="1">
                          <a:effectLst/>
                        </a:rPr>
                        <a:t>AddedBy</a:t>
                      </a:r>
                      <a:endParaRPr lang="en-IN" sz="1000" b="1" i="0" u="none" strike="noStrike" dirty="0">
                        <a:solidFill>
                          <a:srgbClr val="000000"/>
                        </a:solidFill>
                        <a:effectLst/>
                        <a:latin typeface="Arial"/>
                      </a:endParaRPr>
                    </a:p>
                  </a:txBody>
                  <a:tcPr marL="9525" marR="9525" marT="19050" marB="19050" anchor="b"/>
                </a:tc>
                <a:tc>
                  <a:txBody>
                    <a:bodyPr/>
                    <a:lstStyle/>
                    <a:p>
                      <a:pPr algn="ctr" fontAlgn="b"/>
                      <a:r>
                        <a:rPr lang="en-IN" sz="1000" u="none" strike="noStrike">
                          <a:effectLst/>
                        </a:rPr>
                        <a:t>HierarchyMapping_Enrollment</a:t>
                      </a:r>
                      <a:endParaRPr lang="en-IN" sz="1000" b="1"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HierarchyMapping_Diagnosed</a:t>
                      </a:r>
                      <a:endParaRPr lang="en-IN" sz="1000" b="1"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Eligible Beneficiary</a:t>
                      </a:r>
                      <a:endParaRPr lang="en-IN" sz="1000" b="1"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Incentive Type</a:t>
                      </a:r>
                      <a:endParaRPr lang="en-IN" sz="1000" b="1" i="0" u="none" strike="noStrike">
                        <a:solidFill>
                          <a:srgbClr val="000000"/>
                        </a:solidFill>
                        <a:effectLst/>
                        <a:latin typeface="Arial"/>
                      </a:endParaRPr>
                    </a:p>
                  </a:txBody>
                  <a:tcPr marL="9525" marR="9525" marT="19050" marB="19050" anchor="b"/>
                </a:tc>
              </a:tr>
              <a:tr h="266697">
                <a:tc>
                  <a:txBody>
                    <a:bodyPr/>
                    <a:lstStyle/>
                    <a:p>
                      <a:pPr algn="ctr" fontAlgn="b"/>
                      <a:r>
                        <a:rPr lang="en-IN" sz="1000" u="none" strike="noStrike">
                          <a:effectLst/>
                        </a:rPr>
                        <a:t>HUB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HUB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HUB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NOTIFICATION</a:t>
                      </a:r>
                      <a:endParaRPr lang="en-IN" sz="1000" b="0" i="0" u="none" strike="noStrike">
                        <a:solidFill>
                          <a:srgbClr val="000000"/>
                        </a:solidFill>
                        <a:effectLst/>
                        <a:latin typeface="Arial"/>
                      </a:endParaRPr>
                    </a:p>
                  </a:txBody>
                  <a:tcPr marL="9525" marR="9525" marT="19050" marB="19050" anchor="b"/>
                </a:tc>
              </a:tr>
              <a:tr h="266697">
                <a:tc>
                  <a:txBody>
                    <a:bodyPr/>
                    <a:lstStyle/>
                    <a:p>
                      <a:pPr algn="ctr" fontAlgn="b"/>
                      <a:r>
                        <a:rPr lang="en-IN" sz="1000" u="none" strike="noStrike">
                          <a:effectLst/>
                        </a:rPr>
                        <a:t>PHI</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PHI</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NOTIFICATION</a:t>
                      </a:r>
                      <a:endParaRPr lang="en-IN" sz="1000" b="0" i="0" u="none" strike="noStrike">
                        <a:solidFill>
                          <a:srgbClr val="000000"/>
                        </a:solidFill>
                        <a:effectLst/>
                        <a:latin typeface="Arial"/>
                      </a:endParaRPr>
                    </a:p>
                  </a:txBody>
                  <a:tcPr marL="9525" marR="9525" marT="19050" marB="19050" anchor="b"/>
                </a:tc>
              </a:tr>
              <a:tr h="266697">
                <a:tc>
                  <a:txBody>
                    <a:bodyPr/>
                    <a:lstStyle/>
                    <a:p>
                      <a:pPr algn="ctr" fontAlgn="b"/>
                      <a:r>
                        <a:rPr lang="en-IN" sz="1000" u="none" strike="noStrike">
                          <a:effectLst/>
                        </a:rPr>
                        <a:t>PVTCHEM</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PVTCHEM</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PVTCHEM</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NOTIFICATION</a:t>
                      </a:r>
                      <a:endParaRPr lang="en-IN" sz="1000" b="0" i="0" u="none" strike="noStrike">
                        <a:solidFill>
                          <a:srgbClr val="000000"/>
                        </a:solidFill>
                        <a:effectLst/>
                        <a:latin typeface="Arial"/>
                      </a:endParaRPr>
                    </a:p>
                  </a:txBody>
                  <a:tcPr marL="9525" marR="9525" marT="19050" marB="19050" anchor="b"/>
                </a:tc>
              </a:tr>
              <a:tr h="266697">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Enrollment 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NOTIFICATION</a:t>
                      </a:r>
                      <a:endParaRPr lang="en-IN" sz="1000" b="0" i="0" u="none" strike="noStrike">
                        <a:solidFill>
                          <a:srgbClr val="000000"/>
                        </a:solidFill>
                        <a:effectLst/>
                        <a:latin typeface="Arial"/>
                      </a:endParaRPr>
                    </a:p>
                  </a:txBody>
                  <a:tcPr marL="9525" marR="9525" marT="19050" marB="19050" anchor="b"/>
                </a:tc>
              </a:tr>
              <a:tr h="266697">
                <a:tc>
                  <a:txBody>
                    <a:bodyPr/>
                    <a:lstStyle/>
                    <a:p>
                      <a:pPr algn="ctr" fontAlgn="b"/>
                      <a:r>
                        <a:rPr lang="en-US" sz="1000" u="none" strike="noStrike">
                          <a:effectLst/>
                        </a:rPr>
                        <a:t>PVTHUB / State Jeet / District Jeet</a:t>
                      </a:r>
                      <a:endParaRPr lang="en-US"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HUB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HUB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NOTIFICATION</a:t>
                      </a:r>
                      <a:endParaRPr lang="en-IN" sz="1000" b="0" i="0" u="none" strike="noStrike">
                        <a:solidFill>
                          <a:srgbClr val="000000"/>
                        </a:solidFill>
                        <a:effectLst/>
                        <a:latin typeface="Arial"/>
                      </a:endParaRPr>
                    </a:p>
                  </a:txBody>
                  <a:tcPr marL="9525" marR="9525" marT="19050" marB="19050" anchor="b"/>
                </a:tc>
              </a:tr>
              <a:tr h="266697">
                <a:tc>
                  <a:txBody>
                    <a:bodyPr/>
                    <a:lstStyle/>
                    <a:p>
                      <a:pPr algn="ctr" fontAlgn="b"/>
                      <a:r>
                        <a:rPr lang="en-IN" sz="1000" u="none" strike="noStrike">
                          <a:effectLst/>
                        </a:rPr>
                        <a:t>TU</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PHI</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NOTIFICATION</a:t>
                      </a:r>
                      <a:endParaRPr lang="en-IN" sz="1000" b="0" i="0" u="none" strike="noStrike">
                        <a:solidFill>
                          <a:srgbClr val="000000"/>
                        </a:solidFill>
                        <a:effectLst/>
                        <a:latin typeface="Arial"/>
                      </a:endParaRPr>
                    </a:p>
                  </a:txBody>
                  <a:tcPr marL="9525" marR="9525" marT="19050" marB="19050" anchor="b"/>
                </a:tc>
              </a:tr>
              <a:tr h="266697">
                <a:tc>
                  <a:txBody>
                    <a:bodyPr/>
                    <a:lstStyle/>
                    <a:p>
                      <a:pPr algn="ctr" fontAlgn="b"/>
                      <a:r>
                        <a:rPr lang="en-IN" sz="1000" u="none" strike="noStrike">
                          <a:effectLst/>
                        </a:rPr>
                        <a:t>TU</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HUB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HUB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NOTIFICATION</a:t>
                      </a:r>
                      <a:endParaRPr lang="en-IN" sz="1000" b="0" i="0" u="none" strike="noStrike">
                        <a:solidFill>
                          <a:srgbClr val="000000"/>
                        </a:solidFill>
                        <a:effectLst/>
                        <a:latin typeface="Arial"/>
                      </a:endParaRPr>
                    </a:p>
                  </a:txBody>
                  <a:tcPr marL="9525" marR="9525" marT="19050" marB="19050" anchor="b"/>
                </a:tc>
              </a:tr>
              <a:tr h="266697">
                <a:tc>
                  <a:txBody>
                    <a:bodyPr/>
                    <a:lstStyle/>
                    <a:p>
                      <a:pPr algn="ctr" fontAlgn="b"/>
                      <a:r>
                        <a:rPr lang="en-IN" sz="1000" u="none" strike="noStrike">
                          <a:effectLst/>
                        </a:rPr>
                        <a:t>DISTRICT</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PHI</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NOTIFICATION</a:t>
                      </a:r>
                      <a:endParaRPr lang="en-IN" sz="1000" b="0" i="0" u="none" strike="noStrike">
                        <a:solidFill>
                          <a:srgbClr val="000000"/>
                        </a:solidFill>
                        <a:effectLst/>
                        <a:latin typeface="Arial"/>
                      </a:endParaRPr>
                    </a:p>
                  </a:txBody>
                  <a:tcPr marL="9525" marR="9525" marT="19050" marB="19050" anchor="b"/>
                </a:tc>
              </a:tr>
              <a:tr h="266697">
                <a:tc>
                  <a:txBody>
                    <a:bodyPr/>
                    <a:lstStyle/>
                    <a:p>
                      <a:pPr algn="ctr" fontAlgn="b"/>
                      <a:r>
                        <a:rPr lang="en-IN" sz="1000" u="none" strike="noStrike">
                          <a:effectLst/>
                        </a:rPr>
                        <a:t>DISTRICT</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HUB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HUB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NOTIFICATION</a:t>
                      </a:r>
                      <a:endParaRPr lang="en-IN" sz="1000" b="0" i="0" u="none" strike="noStrike">
                        <a:solidFill>
                          <a:srgbClr val="000000"/>
                        </a:solidFill>
                        <a:effectLst/>
                        <a:latin typeface="Arial"/>
                      </a:endParaRPr>
                    </a:p>
                  </a:txBody>
                  <a:tcPr marL="9525" marR="9525" marT="19050" marB="19050" anchor="b"/>
                </a:tc>
              </a:tr>
              <a:tr h="266697">
                <a:tc>
                  <a:txBody>
                    <a:bodyPr/>
                    <a:lstStyle/>
                    <a:p>
                      <a:pPr algn="ctr" fontAlgn="b"/>
                      <a:r>
                        <a:rPr lang="en-IN" sz="1000" u="none" strike="noStrike">
                          <a:effectLst/>
                        </a:rPr>
                        <a:t>INFORMANT</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PHI</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NOTIFICATION</a:t>
                      </a:r>
                      <a:endParaRPr lang="en-IN" sz="1000" b="0" i="0" u="none" strike="noStrike">
                        <a:solidFill>
                          <a:srgbClr val="000000"/>
                        </a:solidFill>
                        <a:effectLst/>
                        <a:latin typeface="Arial"/>
                      </a:endParaRPr>
                    </a:p>
                  </a:txBody>
                  <a:tcPr marL="9525" marR="9525" marT="19050" marB="19050" anchor="b"/>
                </a:tc>
              </a:tr>
              <a:tr h="266697">
                <a:tc>
                  <a:txBody>
                    <a:bodyPr/>
                    <a:lstStyle/>
                    <a:p>
                      <a:pPr algn="ctr" fontAlgn="b"/>
                      <a:r>
                        <a:rPr lang="en-IN" sz="1000" u="none" strike="noStrike">
                          <a:effectLst/>
                        </a:rPr>
                        <a:t>SYMPTOM CHECKER - SELF</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PHI</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NOTIFICATION</a:t>
                      </a:r>
                      <a:endParaRPr lang="en-IN" sz="1000" b="0" i="0" u="none" strike="noStrike">
                        <a:solidFill>
                          <a:srgbClr val="000000"/>
                        </a:solidFill>
                        <a:effectLst/>
                        <a:latin typeface="Arial"/>
                      </a:endParaRPr>
                    </a:p>
                  </a:txBody>
                  <a:tcPr marL="9525" marR="9525" marT="19050" marB="19050" anchor="b"/>
                </a:tc>
              </a:tr>
              <a:tr h="266697">
                <a:tc>
                  <a:txBody>
                    <a:bodyPr/>
                    <a:lstStyle/>
                    <a:p>
                      <a:pPr algn="ctr" fontAlgn="b"/>
                      <a:r>
                        <a:rPr lang="en-IN" sz="1000" u="none" strike="noStrike">
                          <a:effectLst/>
                        </a:rPr>
                        <a:t>SYMPTOM CHECKER - OTHERS</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PHI</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PVTLAB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NOTIFICATION</a:t>
                      </a:r>
                      <a:endParaRPr lang="en-IN" sz="1000" b="0" i="0" u="none" strike="noStrike">
                        <a:solidFill>
                          <a:srgbClr val="000000"/>
                        </a:solidFill>
                        <a:effectLst/>
                        <a:latin typeface="Arial"/>
                      </a:endParaRPr>
                    </a:p>
                  </a:txBody>
                  <a:tcPr marL="9525" marR="9525" marT="19050" marB="19050" anchor="b"/>
                </a:tc>
              </a:tr>
              <a:tr h="266697">
                <a:tc>
                  <a:txBody>
                    <a:bodyPr/>
                    <a:lstStyle/>
                    <a:p>
                      <a:pPr algn="ctr" fontAlgn="b"/>
                      <a:r>
                        <a:rPr lang="en-IN" sz="1000" u="none" strike="noStrike">
                          <a:effectLst/>
                        </a:rPr>
                        <a:t>PVTCHEM</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PVTCHEM</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PVTCHEM</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PVTCHEM</a:t>
                      </a:r>
                      <a:endParaRPr lang="en-IN" sz="1000" b="0" i="0" u="none" strike="noStrike">
                        <a:solidFill>
                          <a:srgbClr val="000000"/>
                        </a:solidFill>
                        <a:effectLst/>
                        <a:latin typeface="Arial"/>
                      </a:endParaRPr>
                    </a:p>
                  </a:txBody>
                  <a:tcPr marL="9525" marR="9525" marT="19050" marB="19050" anchor="b"/>
                </a:tc>
                <a:tc>
                  <a:txBody>
                    <a:bodyPr/>
                    <a:lstStyle/>
                    <a:p>
                      <a:pPr algn="l" fontAlgn="b"/>
                      <a:r>
                        <a:rPr lang="en-IN" sz="1000" u="none" strike="noStrike">
                          <a:effectLst/>
                        </a:rPr>
                        <a:t>NOTIFICATION</a:t>
                      </a:r>
                      <a:endParaRPr lang="en-IN" sz="1000" b="0" i="0" u="none" strike="noStrike">
                        <a:solidFill>
                          <a:srgbClr val="000000"/>
                        </a:solidFill>
                        <a:effectLst/>
                        <a:latin typeface="Arial"/>
                      </a:endParaRPr>
                    </a:p>
                  </a:txBody>
                  <a:tcPr marL="9525" marR="9525" marT="19050" marB="19050" anchor="b"/>
                </a:tc>
              </a:tr>
              <a:tr h="266697">
                <a:tc>
                  <a:txBody>
                    <a:bodyPr/>
                    <a:lstStyle/>
                    <a:p>
                      <a:pPr algn="ctr" fontAlgn="b"/>
                      <a:r>
                        <a:rPr lang="en-IN" sz="1000" u="none" strike="noStrike" dirty="0">
                          <a:effectLst/>
                        </a:rPr>
                        <a:t>HUB</a:t>
                      </a:r>
                      <a:endParaRPr lang="en-IN" sz="1000" b="0" i="0" u="none" strike="noStrike" dirty="0">
                        <a:solidFill>
                          <a:srgbClr val="000000"/>
                        </a:solidFill>
                        <a:effectLst/>
                        <a:latin typeface="Arial"/>
                      </a:endParaRPr>
                    </a:p>
                  </a:txBody>
                  <a:tcPr marL="9525" marR="9525" marT="19050" marB="19050" anchor="b"/>
                </a:tc>
                <a:tc>
                  <a:txBody>
                    <a:bodyPr/>
                    <a:lstStyle/>
                    <a:p>
                      <a:pPr algn="ctr" fontAlgn="b"/>
                      <a:r>
                        <a:rPr lang="en-IN" sz="1000" u="none" strike="noStrike">
                          <a:effectLst/>
                        </a:rPr>
                        <a:t>HUB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HUB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Enrollment HUB</a:t>
                      </a:r>
                      <a:endParaRPr lang="en-IN" sz="1000" b="0" i="0" u="none" strike="noStrike">
                        <a:solidFill>
                          <a:srgbClr val="000000"/>
                        </a:solidFill>
                        <a:effectLst/>
                        <a:latin typeface="Arial"/>
                      </a:endParaRPr>
                    </a:p>
                  </a:txBody>
                  <a:tcPr marL="9525" marR="9525" marT="19050" marB="19050" anchor="b"/>
                </a:tc>
                <a:tc>
                  <a:txBody>
                    <a:bodyPr/>
                    <a:lstStyle/>
                    <a:p>
                      <a:pPr algn="l" fontAlgn="b"/>
                      <a:r>
                        <a:rPr lang="en-IN" sz="1000" u="none" strike="noStrike">
                          <a:effectLst/>
                        </a:rPr>
                        <a:t>NOTIFICATION</a:t>
                      </a:r>
                      <a:endParaRPr lang="en-IN" sz="1000" b="0" i="0" u="none" strike="noStrike">
                        <a:solidFill>
                          <a:srgbClr val="000000"/>
                        </a:solidFill>
                        <a:effectLst/>
                        <a:latin typeface="Arial"/>
                      </a:endParaRPr>
                    </a:p>
                  </a:txBody>
                  <a:tcPr marL="9525" marR="9525" marT="19050" marB="19050" anchor="b"/>
                </a:tc>
              </a:tr>
              <a:tr h="266697">
                <a:tc>
                  <a:txBody>
                    <a:bodyPr/>
                    <a:lstStyle/>
                    <a:p>
                      <a:pPr algn="ctr" fontAlgn="b"/>
                      <a:r>
                        <a:rPr lang="en-US" sz="1000" u="none" strike="noStrike">
                          <a:effectLst/>
                        </a:rPr>
                        <a:t>PVTHUB / State Jeet / District Jeet</a:t>
                      </a:r>
                      <a:endParaRPr lang="en-US"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HUB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HUB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Enrollment HUB</a:t>
                      </a:r>
                      <a:endParaRPr lang="en-IN" sz="1000" b="0" i="0" u="none" strike="noStrike">
                        <a:solidFill>
                          <a:srgbClr val="000000"/>
                        </a:solidFill>
                        <a:effectLst/>
                        <a:latin typeface="Arial"/>
                      </a:endParaRPr>
                    </a:p>
                  </a:txBody>
                  <a:tcPr marL="9525" marR="9525" marT="19050" marB="19050" anchor="b"/>
                </a:tc>
                <a:tc>
                  <a:txBody>
                    <a:bodyPr/>
                    <a:lstStyle/>
                    <a:p>
                      <a:pPr algn="l" fontAlgn="b"/>
                      <a:r>
                        <a:rPr lang="en-IN" sz="1000" u="none" strike="noStrike">
                          <a:effectLst/>
                        </a:rPr>
                        <a:t>NOTIFICATION</a:t>
                      </a:r>
                      <a:endParaRPr lang="en-IN" sz="1000" b="0" i="0" u="none" strike="noStrike">
                        <a:solidFill>
                          <a:srgbClr val="000000"/>
                        </a:solidFill>
                        <a:effectLst/>
                        <a:latin typeface="Arial"/>
                      </a:endParaRPr>
                    </a:p>
                  </a:txBody>
                  <a:tcPr marL="9525" marR="9525" marT="19050" marB="19050" anchor="b"/>
                </a:tc>
              </a:tr>
              <a:tr h="266697">
                <a:tc>
                  <a:txBody>
                    <a:bodyPr/>
                    <a:lstStyle/>
                    <a:p>
                      <a:pPr algn="ctr" fontAlgn="b"/>
                      <a:r>
                        <a:rPr lang="en-IN" sz="1000" u="none" strike="noStrike">
                          <a:effectLst/>
                        </a:rPr>
                        <a:t>TU</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dirty="0">
                          <a:effectLst/>
                        </a:rPr>
                        <a:t>HUB</a:t>
                      </a:r>
                      <a:endParaRPr lang="en-IN" sz="1000" b="0" i="0" u="none" strike="noStrike" dirty="0">
                        <a:solidFill>
                          <a:srgbClr val="000000"/>
                        </a:solidFill>
                        <a:effectLst/>
                        <a:latin typeface="Arial"/>
                      </a:endParaRPr>
                    </a:p>
                  </a:txBody>
                  <a:tcPr marL="9525" marR="9525" marT="19050" marB="19050" anchor="b"/>
                </a:tc>
                <a:tc>
                  <a:txBody>
                    <a:bodyPr/>
                    <a:lstStyle/>
                    <a:p>
                      <a:pPr algn="ctr" fontAlgn="b"/>
                      <a:r>
                        <a:rPr lang="en-IN" sz="1000" u="none" strike="noStrike">
                          <a:effectLst/>
                        </a:rPr>
                        <a:t>HUB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Enrollment HUB</a:t>
                      </a:r>
                      <a:endParaRPr lang="en-IN" sz="1000" b="0" i="0" u="none" strike="noStrike">
                        <a:solidFill>
                          <a:srgbClr val="000000"/>
                        </a:solidFill>
                        <a:effectLst/>
                        <a:latin typeface="Arial"/>
                      </a:endParaRPr>
                    </a:p>
                  </a:txBody>
                  <a:tcPr marL="9525" marR="9525" marT="19050" marB="19050" anchor="b"/>
                </a:tc>
                <a:tc>
                  <a:txBody>
                    <a:bodyPr/>
                    <a:lstStyle/>
                    <a:p>
                      <a:pPr algn="l" fontAlgn="b"/>
                      <a:r>
                        <a:rPr lang="en-IN" sz="1000" u="none" strike="noStrike">
                          <a:effectLst/>
                        </a:rPr>
                        <a:t>NOTIFICATION</a:t>
                      </a:r>
                      <a:endParaRPr lang="en-IN" sz="1000" b="0" i="0" u="none" strike="noStrike">
                        <a:solidFill>
                          <a:srgbClr val="000000"/>
                        </a:solidFill>
                        <a:effectLst/>
                        <a:latin typeface="Arial"/>
                      </a:endParaRPr>
                    </a:p>
                  </a:txBody>
                  <a:tcPr marL="9525" marR="9525" marT="19050" marB="19050" anchor="b"/>
                </a:tc>
              </a:tr>
              <a:tr h="266697">
                <a:tc>
                  <a:txBody>
                    <a:bodyPr/>
                    <a:lstStyle/>
                    <a:p>
                      <a:pPr algn="ctr" fontAlgn="b"/>
                      <a:r>
                        <a:rPr lang="en-IN" sz="1000" u="none" strike="noStrike">
                          <a:effectLst/>
                        </a:rPr>
                        <a:t>DISTRICT</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a:effectLst/>
                        </a:rPr>
                        <a:t>HUB</a:t>
                      </a:r>
                      <a:endParaRPr lang="en-IN" sz="1000" b="0" i="0" u="none" strike="noStrike">
                        <a:solidFill>
                          <a:srgbClr val="000000"/>
                        </a:solidFill>
                        <a:effectLst/>
                        <a:latin typeface="Arial"/>
                      </a:endParaRPr>
                    </a:p>
                  </a:txBody>
                  <a:tcPr marL="9525" marR="9525" marT="19050" marB="19050" anchor="b"/>
                </a:tc>
                <a:tc>
                  <a:txBody>
                    <a:bodyPr/>
                    <a:lstStyle/>
                    <a:p>
                      <a:pPr algn="ctr" fontAlgn="b"/>
                      <a:r>
                        <a:rPr lang="en-IN" sz="1000" u="none" strike="noStrike" dirty="0">
                          <a:effectLst/>
                        </a:rPr>
                        <a:t>HUB</a:t>
                      </a:r>
                      <a:endParaRPr lang="en-IN" sz="1000" b="0" i="0" u="none" strike="noStrike" dirty="0">
                        <a:solidFill>
                          <a:srgbClr val="000000"/>
                        </a:solidFill>
                        <a:effectLst/>
                        <a:latin typeface="Arial"/>
                      </a:endParaRPr>
                    </a:p>
                  </a:txBody>
                  <a:tcPr marL="9525" marR="9525" marT="19050" marB="19050" anchor="b"/>
                </a:tc>
                <a:tc>
                  <a:txBody>
                    <a:bodyPr/>
                    <a:lstStyle/>
                    <a:p>
                      <a:pPr algn="ctr" fontAlgn="b"/>
                      <a:r>
                        <a:rPr lang="en-IN" sz="1000" u="none" strike="noStrike">
                          <a:effectLst/>
                        </a:rPr>
                        <a:t>Enrollment HUB</a:t>
                      </a:r>
                      <a:endParaRPr lang="en-IN" sz="1000" b="0" i="0" u="none" strike="noStrike">
                        <a:solidFill>
                          <a:srgbClr val="000000"/>
                        </a:solidFill>
                        <a:effectLst/>
                        <a:latin typeface="Arial"/>
                      </a:endParaRPr>
                    </a:p>
                  </a:txBody>
                  <a:tcPr marL="9525" marR="9525" marT="19050" marB="19050" anchor="b"/>
                </a:tc>
                <a:tc>
                  <a:txBody>
                    <a:bodyPr/>
                    <a:lstStyle/>
                    <a:p>
                      <a:pPr algn="l" fontAlgn="b"/>
                      <a:r>
                        <a:rPr lang="en-IN" sz="1000" u="none" strike="noStrike" dirty="0">
                          <a:effectLst/>
                        </a:rPr>
                        <a:t>NOTIFICATION</a:t>
                      </a:r>
                      <a:endParaRPr lang="en-IN" sz="1000" b="0" i="0" u="none" strike="noStrike" dirty="0">
                        <a:solidFill>
                          <a:srgbClr val="000000"/>
                        </a:solidFill>
                        <a:effectLst/>
                        <a:latin typeface="Arial"/>
                      </a:endParaRPr>
                    </a:p>
                  </a:txBody>
                  <a:tcPr marL="9525" marR="9525" marT="19050" marB="19050" anchor="b"/>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a:spLocks noGrp="1"/>
          </p:cNvSpPr>
          <p:nvPr>
            <p:ph type="body" idx="1"/>
          </p:nvPr>
        </p:nvSpPr>
        <p:spPr>
          <a:xfrm>
            <a:off x="365128" y="859809"/>
            <a:ext cx="8519565" cy="537801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600"/>
              </a:spcBef>
              <a:spcAft>
                <a:spcPts val="0"/>
              </a:spcAft>
              <a:buClr>
                <a:schemeClr val="dk1"/>
              </a:buClr>
              <a:buSzPts val="2035"/>
              <a:buFont typeface="Arial"/>
              <a:buAutoNum type="arabicPeriod"/>
            </a:pPr>
            <a:r>
              <a:rPr lang="en-IN" sz="1800">
                <a:solidFill>
                  <a:schemeClr val="dk1"/>
                </a:solidFill>
              </a:rPr>
              <a:t>This incentive will be generated when a patient’s Treatment Outcome is declared</a:t>
            </a:r>
            <a:endParaRPr sz="1800">
              <a:solidFill>
                <a:schemeClr val="dk1"/>
              </a:solidFill>
            </a:endParaRPr>
          </a:p>
          <a:p>
            <a:pPr marL="342900" lvl="0" indent="-342900" algn="just" rtl="0">
              <a:lnSpc>
                <a:spcPct val="100000"/>
              </a:lnSpc>
              <a:spcBef>
                <a:spcPts val="1200"/>
              </a:spcBef>
              <a:spcAft>
                <a:spcPts val="600"/>
              </a:spcAft>
              <a:buClr>
                <a:schemeClr val="dk1"/>
              </a:buClr>
              <a:buSzPts val="2035"/>
              <a:buFont typeface="Arial"/>
              <a:buAutoNum type="arabicPeriod"/>
            </a:pPr>
            <a:r>
              <a:rPr lang="en-IN" sz="1800">
                <a:solidFill>
                  <a:schemeClr val="dk1"/>
                </a:solidFill>
              </a:rPr>
              <a:t>Benefit will be generated only if Outcome is declared from “Private Practitioner/Clinic etc. (Single)” and “Hospital/ Clinic/ Nursing Home etc. (Multi)” irrespective of notification done. </a:t>
            </a:r>
            <a:endParaRPr sz="1800">
              <a:solidFill>
                <a:schemeClr val="dk1"/>
              </a:solidFill>
            </a:endParaRPr>
          </a:p>
        </p:txBody>
      </p:sp>
      <p:pic>
        <p:nvPicPr>
          <p:cNvPr id="209" name="Google Shape;209;p12"/>
          <p:cNvPicPr preferRelativeResize="0"/>
          <p:nvPr/>
        </p:nvPicPr>
        <p:blipFill rotWithShape="1">
          <a:blip r:embed="rId3">
            <a:alphaModFix/>
          </a:blip>
          <a:srcRect/>
          <a:stretch/>
        </p:blipFill>
        <p:spPr>
          <a:xfrm>
            <a:off x="256103" y="0"/>
            <a:ext cx="1381781" cy="743004"/>
          </a:xfrm>
          <a:prstGeom prst="rect">
            <a:avLst/>
          </a:prstGeom>
          <a:noFill/>
          <a:ln>
            <a:noFill/>
          </a:ln>
        </p:spPr>
      </p:pic>
      <p:sp>
        <p:nvSpPr>
          <p:cNvPr id="210" name="Google Shape;210;p12"/>
          <p:cNvSpPr txBox="1"/>
          <p:nvPr/>
        </p:nvSpPr>
        <p:spPr>
          <a:xfrm>
            <a:off x="1955042" y="1"/>
            <a:ext cx="7083189" cy="69757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Corbel"/>
              <a:buNone/>
            </a:pPr>
            <a:r>
              <a:rPr lang="en-IN" sz="2800">
                <a:solidFill>
                  <a:srgbClr val="FFFFFF"/>
                </a:solidFill>
                <a:latin typeface="Corbel"/>
                <a:ea typeface="Corbel"/>
                <a:cs typeface="Corbel"/>
                <a:sym typeface="Corbel"/>
              </a:rPr>
              <a:t>Outcome Incentives</a:t>
            </a:r>
            <a:endParaRPr sz="2800">
              <a:solidFill>
                <a:srgbClr val="FFFFFF"/>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3"/>
          <p:cNvSpPr txBox="1">
            <a:spLocks noGrp="1"/>
          </p:cNvSpPr>
          <p:nvPr>
            <p:ph type="title"/>
          </p:nvPr>
        </p:nvSpPr>
        <p:spPr>
          <a:xfrm>
            <a:off x="1955042" y="1"/>
            <a:ext cx="7083189" cy="6975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orbel"/>
              <a:buNone/>
            </a:pPr>
            <a:r>
              <a:rPr lang="en-IN" sz="2800">
                <a:latin typeface="Corbel"/>
                <a:ea typeface="Corbel"/>
                <a:cs typeface="Corbel"/>
                <a:sym typeface="Corbel"/>
              </a:rPr>
              <a:t>Report available to Private Provider (HF)</a:t>
            </a:r>
            <a:endParaRPr sz="2800">
              <a:latin typeface="Corbel"/>
              <a:ea typeface="Corbel"/>
              <a:cs typeface="Corbel"/>
              <a:sym typeface="Corbel"/>
            </a:endParaRPr>
          </a:p>
        </p:txBody>
      </p:sp>
      <p:pic>
        <p:nvPicPr>
          <p:cNvPr id="216" name="Google Shape;216;p13"/>
          <p:cNvPicPr preferRelativeResize="0"/>
          <p:nvPr/>
        </p:nvPicPr>
        <p:blipFill rotWithShape="1">
          <a:blip r:embed="rId3">
            <a:alphaModFix/>
          </a:blip>
          <a:srcRect/>
          <a:stretch/>
        </p:blipFill>
        <p:spPr>
          <a:xfrm>
            <a:off x="256103" y="0"/>
            <a:ext cx="1381781" cy="743004"/>
          </a:xfrm>
          <a:prstGeom prst="rect">
            <a:avLst/>
          </a:prstGeom>
          <a:noFill/>
          <a:ln>
            <a:noFill/>
          </a:ln>
        </p:spPr>
      </p:pic>
      <p:pic>
        <p:nvPicPr>
          <p:cNvPr id="217" name="Google Shape;217;p13"/>
          <p:cNvPicPr preferRelativeResize="0"/>
          <p:nvPr/>
        </p:nvPicPr>
        <p:blipFill rotWithShape="1">
          <a:blip r:embed="rId4">
            <a:alphaModFix/>
          </a:blip>
          <a:srcRect/>
          <a:stretch/>
        </p:blipFill>
        <p:spPr>
          <a:xfrm>
            <a:off x="326530" y="1323834"/>
            <a:ext cx="8490940" cy="406824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248793" y="2587878"/>
            <a:ext cx="1537811" cy="3059556"/>
          </a:xfrm>
          <a:prstGeom prst="rect">
            <a:avLst/>
          </a:prstGeom>
          <a:noFill/>
          <a:ln>
            <a:noFill/>
          </a:ln>
        </p:spPr>
        <p:txBody>
          <a:bodyPr spcFirstLastPara="1" wrap="square" lIns="0" tIns="67300" rIns="0" bIns="0" anchor="t" anchorCtr="0">
            <a:spAutoFit/>
          </a:bodyPr>
          <a:lstStyle/>
          <a:p>
            <a:pPr marL="12700" marR="5080" lvl="0" indent="0" algn="l" rtl="0">
              <a:lnSpc>
                <a:spcPct val="90000"/>
              </a:lnSpc>
              <a:spcBef>
                <a:spcPts val="0"/>
              </a:spcBef>
              <a:spcAft>
                <a:spcPts val="0"/>
              </a:spcAft>
              <a:buClr>
                <a:srgbClr val="000000"/>
              </a:buClr>
              <a:buSzPts val="3600"/>
              <a:buFont typeface="Arial"/>
              <a:buNone/>
            </a:pPr>
            <a:r>
              <a:rPr lang="en-IN" sz="3600" b="0" i="0" u="none" strike="noStrike" cap="none">
                <a:solidFill>
                  <a:srgbClr val="FFFFFF"/>
                </a:solidFill>
                <a:latin typeface="Corbel"/>
                <a:ea typeface="Corbel"/>
                <a:cs typeface="Corbel"/>
                <a:sym typeface="Corbel"/>
              </a:rPr>
              <a:t>Staff and  Treatment  Supporters</a:t>
            </a:r>
            <a:endParaRPr sz="3600" b="0" i="0" u="none" strike="noStrike" cap="none">
              <a:solidFill>
                <a:srgbClr val="000000"/>
              </a:solidFill>
              <a:latin typeface="Corbel"/>
              <a:ea typeface="Corbel"/>
              <a:cs typeface="Corbel"/>
              <a:sym typeface="Corbel"/>
            </a:endParaRPr>
          </a:p>
        </p:txBody>
      </p:sp>
      <p:sp>
        <p:nvSpPr>
          <p:cNvPr id="99" name="Google Shape;99;p2"/>
          <p:cNvSpPr txBox="1">
            <a:spLocks noGrp="1"/>
          </p:cNvSpPr>
          <p:nvPr>
            <p:ph type="body" idx="1"/>
          </p:nvPr>
        </p:nvSpPr>
        <p:spPr>
          <a:xfrm>
            <a:off x="395536" y="1287132"/>
            <a:ext cx="8339317" cy="2573916"/>
          </a:xfrm>
          <a:prstGeom prst="rect">
            <a:avLst/>
          </a:prstGeom>
          <a:noFill/>
          <a:ln>
            <a:noFill/>
          </a:ln>
        </p:spPr>
        <p:txBody>
          <a:bodyPr spcFirstLastPara="1" wrap="square" lIns="91425" tIns="45700" rIns="91425" bIns="45700" anchor="t" anchorCtr="0">
            <a:noAutofit/>
          </a:bodyPr>
          <a:lstStyle/>
          <a:p>
            <a:pPr marL="342900" lvl="0" indent="-342900" algn="just" rtl="0">
              <a:lnSpc>
                <a:spcPct val="90000"/>
              </a:lnSpc>
              <a:spcBef>
                <a:spcPts val="1200"/>
              </a:spcBef>
              <a:spcAft>
                <a:spcPts val="0"/>
              </a:spcAft>
              <a:buClr>
                <a:schemeClr val="dk1"/>
              </a:buClr>
              <a:buSzPts val="2200"/>
              <a:buFont typeface="Arial"/>
              <a:buChar char="•"/>
            </a:pPr>
            <a:r>
              <a:rPr lang="en-IN" sz="1800">
                <a:solidFill>
                  <a:schemeClr val="dk1"/>
                </a:solidFill>
              </a:rPr>
              <a:t>Incentives of Rs. 500 for Notification and Outcome Declaration will be provided to Private Provider (HF)</a:t>
            </a:r>
            <a:endParaRPr/>
          </a:p>
          <a:p>
            <a:pPr marL="342900" lvl="0" indent="-342900" algn="just" rtl="0">
              <a:lnSpc>
                <a:spcPct val="90000"/>
              </a:lnSpc>
              <a:spcBef>
                <a:spcPts val="1200"/>
              </a:spcBef>
              <a:spcAft>
                <a:spcPts val="0"/>
              </a:spcAft>
              <a:buClr>
                <a:schemeClr val="dk1"/>
              </a:buClr>
              <a:buSzPts val="2200"/>
              <a:buFont typeface="Arial"/>
              <a:buChar char="•"/>
            </a:pPr>
            <a:r>
              <a:rPr lang="en-IN" sz="1800">
                <a:solidFill>
                  <a:schemeClr val="dk1"/>
                </a:solidFill>
              </a:rPr>
              <a:t>Presently, Nikshay enables users to pay </a:t>
            </a:r>
            <a:r>
              <a:rPr lang="en-IN" sz="1800" b="1">
                <a:solidFill>
                  <a:schemeClr val="dk1"/>
                </a:solidFill>
              </a:rPr>
              <a:t>only the ‘Private Health Facilities’</a:t>
            </a:r>
            <a:r>
              <a:rPr lang="en-IN" sz="1800">
                <a:solidFill>
                  <a:schemeClr val="dk1"/>
                </a:solidFill>
              </a:rPr>
              <a:t> for Notification of TB patients and also for referring cases (informing) to Public Sector laboratories for diagnosis.</a:t>
            </a:r>
            <a:endParaRPr/>
          </a:p>
          <a:p>
            <a:pPr marL="342900" lvl="0" indent="-342900" algn="just" rtl="0">
              <a:lnSpc>
                <a:spcPct val="90000"/>
              </a:lnSpc>
              <a:spcBef>
                <a:spcPts val="1200"/>
              </a:spcBef>
              <a:spcAft>
                <a:spcPts val="0"/>
              </a:spcAft>
              <a:buClr>
                <a:schemeClr val="dk1"/>
              </a:buClr>
              <a:buSzPts val="2200"/>
              <a:buFont typeface="Arial"/>
              <a:buChar char="•"/>
            </a:pPr>
            <a:r>
              <a:rPr lang="en-IN" sz="1800">
                <a:solidFill>
                  <a:schemeClr val="dk1"/>
                </a:solidFill>
              </a:rPr>
              <a:t>The ability to pay other informants for referral for diagnosis and to TB patients for self-notification will be added subsequently within the same scheme. For the time being these need to be </a:t>
            </a:r>
            <a:r>
              <a:rPr lang="en-IN" sz="1800" b="1">
                <a:solidFill>
                  <a:schemeClr val="dk1"/>
                </a:solidFill>
              </a:rPr>
              <a:t>paid manually by PFMS</a:t>
            </a:r>
            <a:r>
              <a:rPr lang="en-IN" sz="1800">
                <a:solidFill>
                  <a:schemeClr val="dk1"/>
                </a:solidFill>
              </a:rPr>
              <a:t>.</a:t>
            </a:r>
            <a:endParaRPr sz="1800"/>
          </a:p>
          <a:p>
            <a:pPr marL="444500" lvl="1" indent="-364490" algn="just" rtl="0">
              <a:lnSpc>
                <a:spcPct val="130000"/>
              </a:lnSpc>
              <a:spcBef>
                <a:spcPts val="360"/>
              </a:spcBef>
              <a:spcAft>
                <a:spcPts val="0"/>
              </a:spcAft>
              <a:buClr>
                <a:srgbClr val="0099FF"/>
              </a:buClr>
              <a:buSzPts val="1260"/>
              <a:buFont typeface="Noto Sans Symbols"/>
              <a:buNone/>
            </a:pPr>
            <a:endParaRPr sz="1800">
              <a:solidFill>
                <a:srgbClr val="000000"/>
              </a:solidFill>
              <a:latin typeface="Corbel"/>
              <a:ea typeface="Corbel"/>
              <a:cs typeface="Corbel"/>
              <a:sym typeface="Corbel"/>
            </a:endParaRPr>
          </a:p>
          <a:p>
            <a:pPr marL="444500" lvl="1" indent="-364490" algn="just" rtl="0">
              <a:lnSpc>
                <a:spcPct val="130000"/>
              </a:lnSpc>
              <a:spcBef>
                <a:spcPts val="610"/>
              </a:spcBef>
              <a:spcAft>
                <a:spcPts val="0"/>
              </a:spcAft>
              <a:buClr>
                <a:srgbClr val="0099FF"/>
              </a:buClr>
              <a:buSzPts val="1260"/>
              <a:buFont typeface="Noto Sans Symbols"/>
              <a:buNone/>
            </a:pPr>
            <a:endParaRPr sz="1800">
              <a:solidFill>
                <a:srgbClr val="000000"/>
              </a:solidFill>
              <a:latin typeface="Corbel"/>
              <a:ea typeface="Corbel"/>
              <a:cs typeface="Corbel"/>
              <a:sym typeface="Corbel"/>
            </a:endParaRPr>
          </a:p>
          <a:p>
            <a:pPr marL="444500" lvl="1" indent="-364490" algn="just" rtl="0">
              <a:lnSpc>
                <a:spcPct val="130000"/>
              </a:lnSpc>
              <a:spcBef>
                <a:spcPts val="610"/>
              </a:spcBef>
              <a:spcAft>
                <a:spcPts val="250"/>
              </a:spcAft>
              <a:buClr>
                <a:srgbClr val="0099FF"/>
              </a:buClr>
              <a:buSzPts val="1260"/>
              <a:buFont typeface="Noto Sans Symbols"/>
              <a:buNone/>
            </a:pPr>
            <a:endParaRPr sz="1800">
              <a:solidFill>
                <a:srgbClr val="000000"/>
              </a:solidFill>
              <a:latin typeface="Corbel"/>
              <a:ea typeface="Corbel"/>
              <a:cs typeface="Corbel"/>
              <a:sym typeface="Corbel"/>
            </a:endParaRPr>
          </a:p>
        </p:txBody>
      </p:sp>
      <p:sp>
        <p:nvSpPr>
          <p:cNvPr id="100" name="Google Shape;100;p2"/>
          <p:cNvSpPr txBox="1"/>
          <p:nvPr/>
        </p:nvSpPr>
        <p:spPr>
          <a:xfrm>
            <a:off x="1996440" y="0"/>
            <a:ext cx="58293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IN" sz="2800" b="0" i="0" u="none" strike="noStrike" cap="none">
                <a:solidFill>
                  <a:srgbClr val="FFFFFF"/>
                </a:solidFill>
                <a:latin typeface="Arial"/>
                <a:ea typeface="Arial"/>
                <a:cs typeface="Arial"/>
                <a:sym typeface="Arial"/>
              </a:rPr>
              <a:t>About the Scheme  </a:t>
            </a:r>
            <a:endParaRPr/>
          </a:p>
        </p:txBody>
      </p:sp>
      <p:sp>
        <p:nvSpPr>
          <p:cNvPr id="101" name="Google Shape;101;p2"/>
          <p:cNvSpPr/>
          <p:nvPr/>
        </p:nvSpPr>
        <p:spPr>
          <a:xfrm>
            <a:off x="127178" y="95651"/>
            <a:ext cx="1305839" cy="53231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1929956" y="1"/>
            <a:ext cx="7020434" cy="6279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Corbel"/>
              <a:buNone/>
            </a:pPr>
            <a:r>
              <a:rPr lang="en-IN" sz="2800"/>
              <a:t>DBT processing via Nikshay</a:t>
            </a:r>
            <a:endParaRPr/>
          </a:p>
        </p:txBody>
      </p:sp>
      <p:sp>
        <p:nvSpPr>
          <p:cNvPr id="107" name="Google Shape;107;p3"/>
          <p:cNvSpPr/>
          <p:nvPr/>
        </p:nvSpPr>
        <p:spPr>
          <a:xfrm>
            <a:off x="127178" y="95651"/>
            <a:ext cx="1305839" cy="53231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3"/>
          <p:cNvSpPr/>
          <p:nvPr/>
        </p:nvSpPr>
        <p:spPr>
          <a:xfrm>
            <a:off x="540417" y="2123182"/>
            <a:ext cx="405000" cy="379953"/>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lt1"/>
                </a:solidFill>
                <a:latin typeface="Calibri"/>
                <a:ea typeface="Calibri"/>
                <a:cs typeface="Calibri"/>
                <a:sym typeface="Calibri"/>
              </a:rPr>
              <a:t>1</a:t>
            </a:r>
            <a:endParaRPr/>
          </a:p>
        </p:txBody>
      </p:sp>
      <p:sp>
        <p:nvSpPr>
          <p:cNvPr id="109" name="Google Shape;109;p3"/>
          <p:cNvSpPr/>
          <p:nvPr/>
        </p:nvSpPr>
        <p:spPr>
          <a:xfrm>
            <a:off x="1077695" y="2114317"/>
            <a:ext cx="3348000" cy="379953"/>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600">
                <a:solidFill>
                  <a:schemeClr val="lt1"/>
                </a:solidFill>
                <a:latin typeface="Calibri"/>
                <a:ea typeface="Calibri"/>
                <a:cs typeface="Calibri"/>
                <a:sym typeface="Calibri"/>
              </a:rPr>
              <a:t>Registration of Private Provider</a:t>
            </a:r>
            <a:endParaRPr/>
          </a:p>
        </p:txBody>
      </p:sp>
      <p:sp>
        <p:nvSpPr>
          <p:cNvPr id="110" name="Google Shape;110;p3"/>
          <p:cNvSpPr/>
          <p:nvPr/>
        </p:nvSpPr>
        <p:spPr>
          <a:xfrm>
            <a:off x="540417" y="2680170"/>
            <a:ext cx="405000" cy="379953"/>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lt1"/>
                </a:solidFill>
                <a:latin typeface="Calibri"/>
                <a:ea typeface="Calibri"/>
                <a:cs typeface="Calibri"/>
                <a:sym typeface="Calibri"/>
              </a:rPr>
              <a:t>2</a:t>
            </a:r>
            <a:endParaRPr/>
          </a:p>
        </p:txBody>
      </p:sp>
      <p:sp>
        <p:nvSpPr>
          <p:cNvPr id="111" name="Google Shape;111;p3"/>
          <p:cNvSpPr/>
          <p:nvPr/>
        </p:nvSpPr>
        <p:spPr>
          <a:xfrm>
            <a:off x="1077695" y="2671305"/>
            <a:ext cx="3348000" cy="388818"/>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600">
                <a:solidFill>
                  <a:schemeClr val="lt1"/>
                </a:solidFill>
                <a:latin typeface="Calibri"/>
                <a:ea typeface="Calibri"/>
                <a:cs typeface="Calibri"/>
                <a:sym typeface="Calibri"/>
              </a:rPr>
              <a:t>Update Bank details of Private Provider</a:t>
            </a:r>
            <a:endParaRPr/>
          </a:p>
        </p:txBody>
      </p:sp>
      <p:sp>
        <p:nvSpPr>
          <p:cNvPr id="112" name="Google Shape;112;p3"/>
          <p:cNvSpPr/>
          <p:nvPr/>
        </p:nvSpPr>
        <p:spPr>
          <a:xfrm>
            <a:off x="540417" y="3237158"/>
            <a:ext cx="405000" cy="379953"/>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lt1"/>
                </a:solidFill>
                <a:latin typeface="Calibri"/>
                <a:ea typeface="Calibri"/>
                <a:cs typeface="Calibri"/>
                <a:sym typeface="Calibri"/>
              </a:rPr>
              <a:t>3</a:t>
            </a:r>
            <a:endParaRPr/>
          </a:p>
        </p:txBody>
      </p:sp>
      <p:sp>
        <p:nvSpPr>
          <p:cNvPr id="113" name="Google Shape;113;p3"/>
          <p:cNvSpPr/>
          <p:nvPr/>
        </p:nvSpPr>
        <p:spPr>
          <a:xfrm>
            <a:off x="1103745" y="3260486"/>
            <a:ext cx="3348000" cy="379953"/>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600">
                <a:solidFill>
                  <a:schemeClr val="lt1"/>
                </a:solidFill>
                <a:latin typeface="Calibri"/>
                <a:ea typeface="Calibri"/>
                <a:cs typeface="Calibri"/>
                <a:sym typeface="Calibri"/>
              </a:rPr>
              <a:t>Approval of Bank Details by DBT Checker</a:t>
            </a:r>
            <a:endParaRPr sz="1600">
              <a:solidFill>
                <a:schemeClr val="lt1"/>
              </a:solidFill>
              <a:latin typeface="Calibri"/>
              <a:ea typeface="Calibri"/>
              <a:cs typeface="Calibri"/>
              <a:sym typeface="Calibri"/>
            </a:endParaRPr>
          </a:p>
        </p:txBody>
      </p:sp>
      <p:sp>
        <p:nvSpPr>
          <p:cNvPr id="114" name="Google Shape;114;p3"/>
          <p:cNvSpPr/>
          <p:nvPr/>
        </p:nvSpPr>
        <p:spPr>
          <a:xfrm>
            <a:off x="540417" y="3836132"/>
            <a:ext cx="405000" cy="379953"/>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lt1"/>
                </a:solidFill>
                <a:latin typeface="Calibri"/>
                <a:ea typeface="Calibri"/>
                <a:cs typeface="Calibri"/>
                <a:sym typeface="Calibri"/>
              </a:rPr>
              <a:t>4</a:t>
            </a:r>
            <a:endParaRPr/>
          </a:p>
        </p:txBody>
      </p:sp>
      <p:sp>
        <p:nvSpPr>
          <p:cNvPr id="115" name="Google Shape;115;p3"/>
          <p:cNvSpPr/>
          <p:nvPr/>
        </p:nvSpPr>
        <p:spPr>
          <a:xfrm>
            <a:off x="1077695" y="3827267"/>
            <a:ext cx="3348000" cy="379953"/>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600">
                <a:solidFill>
                  <a:schemeClr val="lt1"/>
                </a:solidFill>
                <a:latin typeface="Calibri"/>
                <a:ea typeface="Calibri"/>
                <a:cs typeface="Calibri"/>
                <a:sym typeface="Calibri"/>
              </a:rPr>
              <a:t>Auto generation of benefits by Nikshay </a:t>
            </a:r>
            <a:endParaRPr/>
          </a:p>
        </p:txBody>
      </p:sp>
      <p:sp>
        <p:nvSpPr>
          <p:cNvPr id="116" name="Google Shape;116;p3"/>
          <p:cNvSpPr/>
          <p:nvPr/>
        </p:nvSpPr>
        <p:spPr>
          <a:xfrm>
            <a:off x="540417" y="4416448"/>
            <a:ext cx="405000" cy="379953"/>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lt1"/>
                </a:solidFill>
                <a:latin typeface="Calibri"/>
                <a:ea typeface="Calibri"/>
                <a:cs typeface="Calibri"/>
                <a:sym typeface="Calibri"/>
              </a:rPr>
              <a:t>5</a:t>
            </a:r>
            <a:endParaRPr/>
          </a:p>
        </p:txBody>
      </p:sp>
      <p:sp>
        <p:nvSpPr>
          <p:cNvPr id="117" name="Google Shape;117;p3"/>
          <p:cNvSpPr/>
          <p:nvPr/>
        </p:nvSpPr>
        <p:spPr>
          <a:xfrm>
            <a:off x="1077695" y="4407583"/>
            <a:ext cx="3348000" cy="379953"/>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600">
                <a:solidFill>
                  <a:schemeClr val="lt1"/>
                </a:solidFill>
                <a:latin typeface="Calibri"/>
                <a:ea typeface="Calibri"/>
                <a:cs typeface="Calibri"/>
                <a:sym typeface="Calibri"/>
              </a:rPr>
              <a:t>Approval of Benefit by DBT Maker </a:t>
            </a:r>
            <a:endParaRPr sz="1600">
              <a:solidFill>
                <a:schemeClr val="lt1"/>
              </a:solidFill>
              <a:latin typeface="Calibri"/>
              <a:ea typeface="Calibri"/>
              <a:cs typeface="Calibri"/>
              <a:sym typeface="Calibri"/>
            </a:endParaRPr>
          </a:p>
        </p:txBody>
      </p:sp>
      <p:sp>
        <p:nvSpPr>
          <p:cNvPr id="118" name="Google Shape;118;p3"/>
          <p:cNvSpPr txBox="1"/>
          <p:nvPr/>
        </p:nvSpPr>
        <p:spPr>
          <a:xfrm>
            <a:off x="4891760" y="2684733"/>
            <a:ext cx="220837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a:solidFill>
                  <a:schemeClr val="dk1"/>
                </a:solidFill>
                <a:latin typeface="Calibri"/>
                <a:ea typeface="Calibri"/>
                <a:cs typeface="Calibri"/>
                <a:sym typeface="Calibri"/>
              </a:rPr>
              <a:t>(Once per Private provider)</a:t>
            </a:r>
            <a:endParaRPr/>
          </a:p>
        </p:txBody>
      </p:sp>
      <p:sp>
        <p:nvSpPr>
          <p:cNvPr id="119" name="Google Shape;119;p3"/>
          <p:cNvSpPr/>
          <p:nvPr/>
        </p:nvSpPr>
        <p:spPr>
          <a:xfrm>
            <a:off x="4554639" y="2114316"/>
            <a:ext cx="139960" cy="1512000"/>
          </a:xfrm>
          <a:prstGeom prst="righ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p:cNvSpPr txBox="1"/>
          <p:nvPr/>
        </p:nvSpPr>
        <p:spPr>
          <a:xfrm>
            <a:off x="4891760" y="4407583"/>
            <a:ext cx="163454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800">
                <a:solidFill>
                  <a:schemeClr val="dk1"/>
                </a:solidFill>
                <a:latin typeface="Calibri"/>
                <a:ea typeface="Calibri"/>
                <a:cs typeface="Calibri"/>
                <a:sym typeface="Calibri"/>
              </a:rPr>
              <a:t>(Once per benefit)</a:t>
            </a:r>
            <a:endParaRPr/>
          </a:p>
        </p:txBody>
      </p:sp>
      <p:sp>
        <p:nvSpPr>
          <p:cNvPr id="121" name="Google Shape;121;p3"/>
          <p:cNvSpPr/>
          <p:nvPr/>
        </p:nvSpPr>
        <p:spPr>
          <a:xfrm>
            <a:off x="4588748" y="3840874"/>
            <a:ext cx="139960" cy="1512000"/>
          </a:xfrm>
          <a:prstGeom prst="righ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3"/>
          <p:cNvSpPr txBox="1">
            <a:spLocks noGrp="1"/>
          </p:cNvSpPr>
          <p:nvPr>
            <p:ph type="body" idx="1"/>
          </p:nvPr>
        </p:nvSpPr>
        <p:spPr>
          <a:xfrm>
            <a:off x="248793" y="877078"/>
            <a:ext cx="8574140" cy="1059629"/>
          </a:xfrm>
          <a:prstGeom prst="rect">
            <a:avLst/>
          </a:prstGeom>
          <a:noFill/>
          <a:ln>
            <a:noFill/>
          </a:ln>
        </p:spPr>
        <p:txBody>
          <a:bodyPr spcFirstLastPara="1" wrap="square" lIns="91425" tIns="45700" rIns="91425" bIns="45700" anchor="t" anchorCtr="0">
            <a:normAutofit/>
          </a:bodyPr>
          <a:lstStyle/>
          <a:p>
            <a:pPr marL="95250" lvl="0" indent="0" algn="just" rtl="0">
              <a:lnSpc>
                <a:spcPct val="130000"/>
              </a:lnSpc>
              <a:spcBef>
                <a:spcPts val="360"/>
              </a:spcBef>
              <a:spcAft>
                <a:spcPts val="0"/>
              </a:spcAft>
              <a:buClr>
                <a:srgbClr val="0099FF"/>
              </a:buClr>
              <a:buSzPts val="1260"/>
              <a:buNone/>
            </a:pPr>
            <a:r>
              <a:rPr lang="en-IN" sz="1800">
                <a:solidFill>
                  <a:srgbClr val="000000"/>
                </a:solidFill>
              </a:rPr>
              <a:t>Following are the 6 steps to be followed for processing payments in Nikshay under this scheme. </a:t>
            </a:r>
            <a:endParaRPr/>
          </a:p>
          <a:p>
            <a:pPr marL="95250" lvl="0" indent="0" algn="just" rtl="0">
              <a:lnSpc>
                <a:spcPct val="130000"/>
              </a:lnSpc>
              <a:spcBef>
                <a:spcPts val="610"/>
              </a:spcBef>
              <a:spcAft>
                <a:spcPts val="250"/>
              </a:spcAft>
              <a:buClr>
                <a:srgbClr val="0099FF"/>
              </a:buClr>
              <a:buSzPts val="1260"/>
              <a:buNone/>
            </a:pPr>
            <a:endParaRPr sz="1800"/>
          </a:p>
        </p:txBody>
      </p:sp>
      <p:sp>
        <p:nvSpPr>
          <p:cNvPr id="123" name="Google Shape;123;p3"/>
          <p:cNvSpPr/>
          <p:nvPr/>
        </p:nvSpPr>
        <p:spPr>
          <a:xfrm>
            <a:off x="540417" y="4992097"/>
            <a:ext cx="405000" cy="379953"/>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800">
                <a:solidFill>
                  <a:schemeClr val="lt1"/>
                </a:solidFill>
                <a:latin typeface="Calibri"/>
                <a:ea typeface="Calibri"/>
                <a:cs typeface="Calibri"/>
                <a:sym typeface="Calibri"/>
              </a:rPr>
              <a:t>6</a:t>
            </a:r>
            <a:endParaRPr/>
          </a:p>
        </p:txBody>
      </p:sp>
      <p:sp>
        <p:nvSpPr>
          <p:cNvPr id="124" name="Google Shape;124;p3"/>
          <p:cNvSpPr/>
          <p:nvPr/>
        </p:nvSpPr>
        <p:spPr>
          <a:xfrm>
            <a:off x="1077695" y="4983232"/>
            <a:ext cx="3348000" cy="379953"/>
          </a:xfrm>
          <a:prstGeom prst="rect">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IN" sz="1600">
                <a:solidFill>
                  <a:schemeClr val="lt1"/>
                </a:solidFill>
                <a:latin typeface="Calibri"/>
                <a:ea typeface="Calibri"/>
                <a:cs typeface="Calibri"/>
                <a:sym typeface="Calibri"/>
              </a:rPr>
              <a:t>Approval of  Benefit by DBT Checker </a:t>
            </a:r>
            <a:endParaRPr sz="1600">
              <a:solidFill>
                <a:schemeClr val="lt1"/>
              </a:solidFill>
              <a:latin typeface="Calibri"/>
              <a:ea typeface="Calibri"/>
              <a:cs typeface="Calibri"/>
              <a:sym typeface="Calibri"/>
            </a:endParaRPr>
          </a:p>
        </p:txBody>
      </p:sp>
      <p:sp>
        <p:nvSpPr>
          <p:cNvPr id="125" name="Google Shape;125;p3"/>
          <p:cNvSpPr txBox="1"/>
          <p:nvPr/>
        </p:nvSpPr>
        <p:spPr>
          <a:xfrm>
            <a:off x="561470" y="5884607"/>
            <a:ext cx="8388920" cy="627966"/>
          </a:xfrm>
          <a:prstGeom prst="rect">
            <a:avLst/>
          </a:prstGeom>
          <a:noFill/>
          <a:ln>
            <a:noFill/>
          </a:ln>
        </p:spPr>
        <p:txBody>
          <a:bodyPr spcFirstLastPara="1" wrap="square" lIns="91425" tIns="45700" rIns="91425" bIns="45700" anchor="t" anchorCtr="0">
            <a:normAutofit/>
          </a:bodyPr>
          <a:lstStyle/>
          <a:p>
            <a:pPr marL="95250" marR="0" lvl="0" indent="0" algn="just" rtl="0">
              <a:lnSpc>
                <a:spcPct val="130000"/>
              </a:lnSpc>
              <a:spcBef>
                <a:spcPts val="360"/>
              </a:spcBef>
              <a:spcAft>
                <a:spcPts val="250"/>
              </a:spcAft>
              <a:buClr>
                <a:srgbClr val="0099FF"/>
              </a:buClr>
              <a:buSzPts val="1260"/>
              <a:buFont typeface="Noto Sans Symbols"/>
              <a:buNone/>
            </a:pPr>
            <a:r>
              <a:rPr lang="en-IN" sz="1800" b="0" u="none">
                <a:solidFill>
                  <a:srgbClr val="000000"/>
                </a:solidFill>
                <a:latin typeface="Calibri"/>
                <a:ea typeface="Calibri"/>
                <a:cs typeface="Calibri"/>
                <a:sym typeface="Calibri"/>
              </a:rPr>
              <a:t>As this benefits are accepted in PFMS, they have to be approved in PFMS via DA Login</a:t>
            </a:r>
            <a:endParaRPr sz="1800" b="0" u="none">
              <a:solidFill>
                <a:srgbClr val="000F4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31" name="Google Shape;131;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a:p>
        </p:txBody>
      </p:sp>
      <p:pic>
        <p:nvPicPr>
          <p:cNvPr id="132" name="Google Shape;132;p4"/>
          <p:cNvPicPr preferRelativeResize="0"/>
          <p:nvPr/>
        </p:nvPicPr>
        <p:blipFill rotWithShape="1">
          <a:blip r:embed="rId3">
            <a:alphaModFix/>
          </a:blip>
          <a:srcRect/>
          <a:stretch/>
        </p:blipFill>
        <p:spPr>
          <a:xfrm>
            <a:off x="179512" y="1628800"/>
            <a:ext cx="8856984" cy="5040560"/>
          </a:xfrm>
          <a:prstGeom prst="rect">
            <a:avLst/>
          </a:prstGeom>
          <a:noFill/>
          <a:ln>
            <a:noFill/>
          </a:ln>
        </p:spPr>
      </p:pic>
      <p:sp>
        <p:nvSpPr>
          <p:cNvPr id="133" name="Google Shape;133;p4"/>
          <p:cNvSpPr/>
          <p:nvPr/>
        </p:nvSpPr>
        <p:spPr>
          <a:xfrm>
            <a:off x="1835696" y="2855640"/>
            <a:ext cx="1296144" cy="888825"/>
          </a:xfrm>
          <a:prstGeom prst="wedgeRectCallout">
            <a:avLst>
              <a:gd name="adj1" fmla="val 76296"/>
              <a:gd name="adj2" fmla="val 43930"/>
            </a:avLst>
          </a:prstGeom>
          <a:solidFill>
            <a:schemeClr val="lt1"/>
          </a:solidFill>
          <a:ln w="28950" cap="flat" cmpd="sng">
            <a:solidFill>
              <a:srgbClr val="FD790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IN" sz="1800">
                <a:solidFill>
                  <a:schemeClr val="dk1"/>
                </a:solidFill>
                <a:latin typeface="Corbel"/>
                <a:ea typeface="Corbel"/>
                <a:cs typeface="Corbel"/>
                <a:sym typeface="Corbel"/>
              </a:rPr>
              <a:t>If Provider is active, select ‘Yes’</a:t>
            </a:r>
            <a:endParaRPr/>
          </a:p>
        </p:txBody>
      </p:sp>
      <p:sp>
        <p:nvSpPr>
          <p:cNvPr id="134" name="Google Shape;134;p4"/>
          <p:cNvSpPr/>
          <p:nvPr/>
        </p:nvSpPr>
        <p:spPr>
          <a:xfrm>
            <a:off x="4788024" y="3573016"/>
            <a:ext cx="1872208" cy="864096"/>
          </a:xfrm>
          <a:prstGeom prst="wedgeRectCallout">
            <a:avLst>
              <a:gd name="adj1" fmla="val -79607"/>
              <a:gd name="adj2" fmla="val 22784"/>
            </a:avLst>
          </a:prstGeom>
          <a:solidFill>
            <a:schemeClr val="lt1"/>
          </a:solidFill>
          <a:ln w="28950" cap="flat" cmpd="sng">
            <a:solidFill>
              <a:srgbClr val="FD790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IN" sz="1800">
                <a:solidFill>
                  <a:schemeClr val="dk1"/>
                </a:solidFill>
                <a:latin typeface="Corbel"/>
                <a:ea typeface="Corbel"/>
                <a:cs typeface="Corbel"/>
                <a:sym typeface="Corbel"/>
              </a:rPr>
              <a:t> Default value is selected  “NO” &amp; enter Bank details</a:t>
            </a:r>
            <a:endParaRPr/>
          </a:p>
        </p:txBody>
      </p:sp>
      <p:sp>
        <p:nvSpPr>
          <p:cNvPr id="135" name="Google Shape;135;p4"/>
          <p:cNvSpPr/>
          <p:nvPr/>
        </p:nvSpPr>
        <p:spPr>
          <a:xfrm>
            <a:off x="6948264" y="5147075"/>
            <a:ext cx="1996023" cy="586181"/>
          </a:xfrm>
          <a:prstGeom prst="wedgeRectCallout">
            <a:avLst>
              <a:gd name="adj1" fmla="val -73336"/>
              <a:gd name="adj2" fmla="val 61940"/>
            </a:avLst>
          </a:prstGeom>
          <a:solidFill>
            <a:schemeClr val="lt1"/>
          </a:solidFill>
          <a:ln w="28950" cap="flat" cmpd="sng">
            <a:solidFill>
              <a:srgbClr val="FD790F"/>
            </a:solidFill>
            <a:prstDash val="solid"/>
            <a:round/>
            <a:headEnd type="none" w="sm" len="sm"/>
            <a:tailEnd type="none" w="sm" len="sm"/>
          </a:ln>
        </p:spPr>
        <p:txBody>
          <a:bodyPr spcFirstLastPara="1" wrap="square" lIns="0" tIns="0" rIns="0" bIns="0" anchor="ctr" anchorCtr="0">
            <a:noAutofit/>
          </a:bodyPr>
          <a:lstStyle/>
          <a:p>
            <a:pPr marL="0" marR="0" lvl="0" indent="0" algn="l" rtl="0">
              <a:spcBef>
                <a:spcPts val="0"/>
              </a:spcBef>
              <a:spcAft>
                <a:spcPts val="0"/>
              </a:spcAft>
              <a:buNone/>
            </a:pPr>
            <a:r>
              <a:rPr lang="en-IN" sz="1800">
                <a:solidFill>
                  <a:schemeClr val="dk1"/>
                </a:solidFill>
                <a:latin typeface="Corbel"/>
                <a:ea typeface="Corbel"/>
                <a:cs typeface="Corbel"/>
                <a:sym typeface="Corbel"/>
              </a:rPr>
              <a:t> Mobile No. must be unique</a:t>
            </a:r>
            <a:endParaRPr/>
          </a:p>
        </p:txBody>
      </p:sp>
      <p:sp>
        <p:nvSpPr>
          <p:cNvPr id="136" name="Google Shape;136;p4"/>
          <p:cNvSpPr txBox="1"/>
          <p:nvPr/>
        </p:nvSpPr>
        <p:spPr>
          <a:xfrm>
            <a:off x="338603" y="815882"/>
            <a:ext cx="8605684" cy="6689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N" sz="1800" b="1" i="0" u="none" strike="noStrike" cap="none">
                <a:solidFill>
                  <a:schemeClr val="dk1"/>
                </a:solidFill>
                <a:latin typeface="Corbel"/>
                <a:ea typeface="Corbel"/>
                <a:cs typeface="Corbel"/>
                <a:sym typeface="Corbel"/>
              </a:rPr>
              <a:t>Private Provider (H</a:t>
            </a:r>
            <a:r>
              <a:rPr lang="en-IN" sz="1800" b="1">
                <a:solidFill>
                  <a:schemeClr val="dk1"/>
                </a:solidFill>
                <a:latin typeface="Corbel"/>
                <a:ea typeface="Corbel"/>
                <a:cs typeface="Corbel"/>
                <a:sym typeface="Corbel"/>
              </a:rPr>
              <a:t>F)</a:t>
            </a:r>
            <a:r>
              <a:rPr lang="en-IN" sz="1800" b="1" i="0" u="none" strike="noStrike" cap="none">
                <a:solidFill>
                  <a:schemeClr val="dk1"/>
                </a:solidFill>
                <a:latin typeface="Corbel"/>
                <a:ea typeface="Corbel"/>
                <a:cs typeface="Corbel"/>
                <a:sym typeface="Corbel"/>
              </a:rPr>
              <a:t> can be registered by a DTO or TU Login or by a </a:t>
            </a:r>
            <a:r>
              <a:rPr lang="en-IN" sz="1800" b="1">
                <a:solidFill>
                  <a:schemeClr val="dk1"/>
                </a:solidFill>
                <a:latin typeface="Corbel"/>
                <a:ea typeface="Corbel"/>
                <a:cs typeface="Corbel"/>
                <a:sym typeface="Corbel"/>
              </a:rPr>
              <a:t>Open form available in Nikshay Home Page</a:t>
            </a:r>
            <a:r>
              <a:rPr lang="en-IN" sz="1800" b="1" i="0" u="none" strike="noStrike" cap="none">
                <a:solidFill>
                  <a:schemeClr val="dk1"/>
                </a:solidFill>
                <a:latin typeface="Corbel"/>
                <a:ea typeface="Corbel"/>
                <a:cs typeface="Corbel"/>
                <a:sym typeface="Corbel"/>
              </a:rPr>
              <a:t> and Default value for forgone as “NO” </a:t>
            </a:r>
            <a:endParaRPr sz="1400" b="1" i="0" u="none" strike="noStrike" cap="none">
              <a:solidFill>
                <a:srgbClr val="000000"/>
              </a:solidFill>
              <a:latin typeface="Corbel"/>
              <a:ea typeface="Corbel"/>
              <a:cs typeface="Corbel"/>
              <a:sym typeface="Corbel"/>
            </a:endParaRPr>
          </a:p>
        </p:txBody>
      </p:sp>
      <p:sp>
        <p:nvSpPr>
          <p:cNvPr id="137" name="Google Shape;137;p4"/>
          <p:cNvSpPr txBox="1"/>
          <p:nvPr/>
        </p:nvSpPr>
        <p:spPr>
          <a:xfrm>
            <a:off x="630267" y="0"/>
            <a:ext cx="7184925" cy="697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Corbel"/>
              <a:buNone/>
            </a:pPr>
            <a:r>
              <a:rPr lang="en-IN" sz="2800">
                <a:solidFill>
                  <a:schemeClr val="dk1"/>
                </a:solidFill>
                <a:latin typeface="Corbel"/>
                <a:ea typeface="Corbel"/>
                <a:cs typeface="Corbel"/>
                <a:sym typeface="Corbel"/>
              </a:rPr>
              <a:t>Step 1: Registration of Private Provider (HF) in Nikshay</a:t>
            </a:r>
            <a:endParaRPr sz="2800">
              <a:solidFill>
                <a:schemeClr val="dk1"/>
              </a:solidFill>
              <a:latin typeface="Corbel"/>
              <a:ea typeface="Corbel"/>
              <a:cs typeface="Corbel"/>
              <a:sym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t="835" b="715"/>
          <a:stretch/>
        </p:blipFill>
        <p:spPr>
          <a:xfrm>
            <a:off x="205201" y="985520"/>
            <a:ext cx="8633663" cy="5130800"/>
          </a:xfrm>
          <a:prstGeom prst="rect">
            <a:avLst/>
          </a:prstGeom>
          <a:noFill/>
          <a:ln>
            <a:noFill/>
          </a:ln>
        </p:spPr>
      </p:pic>
      <p:sp>
        <p:nvSpPr>
          <p:cNvPr id="143" name="Google Shape;143;p5"/>
          <p:cNvSpPr txBox="1">
            <a:spLocks noGrp="1"/>
          </p:cNvSpPr>
          <p:nvPr>
            <p:ph type="title"/>
          </p:nvPr>
        </p:nvSpPr>
        <p:spPr>
          <a:xfrm>
            <a:off x="1956150" y="0"/>
            <a:ext cx="7092450" cy="697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a:buNone/>
            </a:pPr>
            <a:r>
              <a:rPr lang="en-IN" sz="2800">
                <a:latin typeface="Corbel"/>
                <a:ea typeface="Corbel"/>
                <a:cs typeface="Corbel"/>
                <a:sym typeface="Corbel"/>
              </a:rPr>
              <a:t>Step 2: Update Bank details of Private Provider (HF)</a:t>
            </a:r>
            <a:endParaRPr sz="2800">
              <a:latin typeface="Corbel"/>
              <a:ea typeface="Corbel"/>
              <a:cs typeface="Corbel"/>
              <a:sym typeface="Corbel"/>
            </a:endParaRPr>
          </a:p>
        </p:txBody>
      </p:sp>
      <p:pic>
        <p:nvPicPr>
          <p:cNvPr id="144" name="Google Shape;144;p5"/>
          <p:cNvPicPr preferRelativeResize="0"/>
          <p:nvPr/>
        </p:nvPicPr>
        <p:blipFill rotWithShape="1">
          <a:blip r:embed="rId4">
            <a:alphaModFix/>
          </a:blip>
          <a:srcRect/>
          <a:stretch/>
        </p:blipFill>
        <p:spPr>
          <a:xfrm>
            <a:off x="256103" y="0"/>
            <a:ext cx="1381781" cy="743004"/>
          </a:xfrm>
          <a:prstGeom prst="rect">
            <a:avLst/>
          </a:prstGeom>
          <a:noFill/>
          <a:ln>
            <a:noFill/>
          </a:ln>
        </p:spPr>
      </p:pic>
      <p:sp>
        <p:nvSpPr>
          <p:cNvPr id="145" name="Google Shape;145;p5"/>
          <p:cNvSpPr/>
          <p:nvPr/>
        </p:nvSpPr>
        <p:spPr>
          <a:xfrm>
            <a:off x="8020862" y="2234118"/>
            <a:ext cx="726750" cy="331500"/>
          </a:xfrm>
          <a:prstGeom prst="rect">
            <a:avLst/>
          </a:prstGeom>
          <a:noFill/>
          <a:ln w="28950" cap="flat" cmpd="sng">
            <a:solidFill>
              <a:srgbClr val="FD790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Corbel"/>
              <a:ea typeface="Corbel"/>
              <a:cs typeface="Corbel"/>
              <a:sym typeface="Corbel"/>
            </a:endParaRPr>
          </a:p>
        </p:txBody>
      </p:sp>
      <p:sp>
        <p:nvSpPr>
          <p:cNvPr id="146" name="Google Shape;146;p5"/>
          <p:cNvSpPr/>
          <p:nvPr/>
        </p:nvSpPr>
        <p:spPr>
          <a:xfrm>
            <a:off x="7086786" y="2677885"/>
            <a:ext cx="255896" cy="2115403"/>
          </a:xfrm>
          <a:prstGeom prst="rightBrace">
            <a:avLst>
              <a:gd name="adj1" fmla="val 8333"/>
              <a:gd name="adj2" fmla="val 50000"/>
            </a:avLst>
          </a:prstGeom>
          <a:noFill/>
          <a:ln w="28950" cap="flat" cmpd="sng">
            <a:solidFill>
              <a:srgbClr val="FD790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Corbel"/>
              <a:ea typeface="Corbel"/>
              <a:cs typeface="Corbel"/>
              <a:sym typeface="Corbel"/>
            </a:endParaRPr>
          </a:p>
        </p:txBody>
      </p:sp>
      <p:sp>
        <p:nvSpPr>
          <p:cNvPr id="147" name="Google Shape;147;p5"/>
          <p:cNvSpPr txBox="1"/>
          <p:nvPr/>
        </p:nvSpPr>
        <p:spPr>
          <a:xfrm>
            <a:off x="7528296" y="3550920"/>
            <a:ext cx="1310567" cy="526152"/>
          </a:xfrm>
          <a:prstGeom prst="rect">
            <a:avLst/>
          </a:prstGeom>
          <a:solidFill>
            <a:schemeClr val="lt1"/>
          </a:solidFill>
          <a:ln w="28950" cap="flat" cmpd="sng">
            <a:solidFill>
              <a:srgbClr val="FD790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IN" sz="1800">
                <a:solidFill>
                  <a:schemeClr val="dk1"/>
                </a:solidFill>
                <a:latin typeface="Corbel"/>
                <a:ea typeface="Corbel"/>
                <a:cs typeface="Corbel"/>
                <a:sym typeface="Corbel"/>
              </a:rPr>
              <a:t>Enter Bank details</a:t>
            </a:r>
            <a:endParaRPr sz="1800">
              <a:solidFill>
                <a:schemeClr val="dk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6"/>
          <p:cNvPicPr preferRelativeResize="0"/>
          <p:nvPr/>
        </p:nvPicPr>
        <p:blipFill rotWithShape="1">
          <a:blip r:embed="rId3">
            <a:alphaModFix/>
          </a:blip>
          <a:srcRect t="9322"/>
          <a:stretch/>
        </p:blipFill>
        <p:spPr>
          <a:xfrm>
            <a:off x="266476" y="1491304"/>
            <a:ext cx="8782124" cy="5159890"/>
          </a:xfrm>
          <a:prstGeom prst="rect">
            <a:avLst/>
          </a:prstGeom>
          <a:noFill/>
          <a:ln>
            <a:noFill/>
          </a:ln>
        </p:spPr>
      </p:pic>
      <p:pic>
        <p:nvPicPr>
          <p:cNvPr id="153" name="Google Shape;153;p6"/>
          <p:cNvPicPr preferRelativeResize="0"/>
          <p:nvPr/>
        </p:nvPicPr>
        <p:blipFill rotWithShape="1">
          <a:blip r:embed="rId4">
            <a:alphaModFix/>
          </a:blip>
          <a:srcRect/>
          <a:stretch/>
        </p:blipFill>
        <p:spPr>
          <a:xfrm>
            <a:off x="256103" y="0"/>
            <a:ext cx="1381781" cy="743004"/>
          </a:xfrm>
          <a:prstGeom prst="rect">
            <a:avLst/>
          </a:prstGeom>
          <a:noFill/>
          <a:ln>
            <a:noFill/>
          </a:ln>
        </p:spPr>
      </p:pic>
      <p:sp>
        <p:nvSpPr>
          <p:cNvPr id="154" name="Google Shape;154;p6"/>
          <p:cNvSpPr/>
          <p:nvPr/>
        </p:nvSpPr>
        <p:spPr>
          <a:xfrm>
            <a:off x="1541138" y="5435600"/>
            <a:ext cx="7427025" cy="1016350"/>
          </a:xfrm>
          <a:prstGeom prst="rect">
            <a:avLst/>
          </a:prstGeom>
          <a:noFill/>
          <a:ln w="28950" cap="flat" cmpd="sng">
            <a:solidFill>
              <a:srgbClr val="FD790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Corbel"/>
              <a:ea typeface="Corbel"/>
              <a:cs typeface="Corbel"/>
              <a:sym typeface="Corbel"/>
            </a:endParaRPr>
          </a:p>
        </p:txBody>
      </p:sp>
      <p:sp>
        <p:nvSpPr>
          <p:cNvPr id="155" name="Google Shape;155;p6"/>
          <p:cNvSpPr/>
          <p:nvPr/>
        </p:nvSpPr>
        <p:spPr>
          <a:xfrm>
            <a:off x="2323924" y="2883147"/>
            <a:ext cx="857925" cy="354900"/>
          </a:xfrm>
          <a:prstGeom prst="rect">
            <a:avLst/>
          </a:prstGeom>
          <a:noFill/>
          <a:ln w="28950" cap="flat" cmpd="sng">
            <a:solidFill>
              <a:srgbClr val="FD790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Corbel"/>
              <a:ea typeface="Corbel"/>
              <a:cs typeface="Corbel"/>
              <a:sym typeface="Corbel"/>
            </a:endParaRPr>
          </a:p>
        </p:txBody>
      </p:sp>
      <p:sp>
        <p:nvSpPr>
          <p:cNvPr id="156" name="Google Shape;156;p6"/>
          <p:cNvSpPr/>
          <p:nvPr/>
        </p:nvSpPr>
        <p:spPr>
          <a:xfrm>
            <a:off x="266476" y="1491304"/>
            <a:ext cx="1003950" cy="354900"/>
          </a:xfrm>
          <a:prstGeom prst="rect">
            <a:avLst/>
          </a:prstGeom>
          <a:noFill/>
          <a:ln w="28950" cap="flat" cmpd="sng">
            <a:solidFill>
              <a:srgbClr val="FD790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Corbel"/>
              <a:ea typeface="Corbel"/>
              <a:cs typeface="Corbel"/>
              <a:sym typeface="Corbel"/>
            </a:endParaRPr>
          </a:p>
        </p:txBody>
      </p:sp>
      <p:sp>
        <p:nvSpPr>
          <p:cNvPr id="157" name="Google Shape;157;p6"/>
          <p:cNvSpPr txBox="1"/>
          <p:nvPr/>
        </p:nvSpPr>
        <p:spPr>
          <a:xfrm>
            <a:off x="256103" y="699240"/>
            <a:ext cx="8522703" cy="543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IN" sz="1800" b="0" i="0" u="none" strike="noStrike" cap="none">
                <a:solidFill>
                  <a:schemeClr val="dk1"/>
                </a:solidFill>
                <a:latin typeface="Corbel"/>
                <a:ea typeface="Corbel"/>
                <a:cs typeface="Corbel"/>
                <a:sym typeface="Corbel"/>
              </a:rPr>
              <a:t>As the Bank details of a Private Health Facility are entered, </a:t>
            </a:r>
            <a:r>
              <a:rPr lang="en-IN" sz="1800">
                <a:solidFill>
                  <a:schemeClr val="dk1"/>
                </a:solidFill>
                <a:latin typeface="Corbel"/>
                <a:ea typeface="Corbel"/>
                <a:cs typeface="Corbel"/>
                <a:sym typeface="Corbel"/>
              </a:rPr>
              <a:t>it is sent to DBT Checker for Approval. Such records are seen in </a:t>
            </a:r>
            <a:r>
              <a:rPr lang="en-IN" sz="1800" b="0" i="0" u="none" strike="noStrike" cap="none">
                <a:solidFill>
                  <a:schemeClr val="dk1"/>
                </a:solidFill>
                <a:latin typeface="Corbel"/>
                <a:ea typeface="Corbel"/>
                <a:cs typeface="Corbel"/>
                <a:sym typeface="Corbel"/>
              </a:rPr>
              <a:t>“Beneficiary Approval” </a:t>
            </a:r>
            <a:r>
              <a:rPr lang="en-IN" sz="1800">
                <a:solidFill>
                  <a:schemeClr val="dk1"/>
                </a:solidFill>
                <a:latin typeface="Corbel"/>
                <a:ea typeface="Corbel"/>
                <a:cs typeface="Corbel"/>
                <a:sym typeface="Corbel"/>
              </a:rPr>
              <a:t>🡪 “Private Sector” page. </a:t>
            </a:r>
            <a:endParaRPr sz="1400" b="0" i="0" u="none" strike="noStrike" cap="none">
              <a:solidFill>
                <a:srgbClr val="000000"/>
              </a:solidFill>
              <a:latin typeface="Arial"/>
              <a:ea typeface="Arial"/>
              <a:cs typeface="Arial"/>
              <a:sym typeface="Arial"/>
            </a:endParaRPr>
          </a:p>
        </p:txBody>
      </p:sp>
      <p:sp>
        <p:nvSpPr>
          <p:cNvPr id="158" name="Google Shape;158;p6"/>
          <p:cNvSpPr txBox="1"/>
          <p:nvPr/>
        </p:nvSpPr>
        <p:spPr>
          <a:xfrm>
            <a:off x="1956150" y="0"/>
            <a:ext cx="7092450" cy="697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Corbel"/>
              <a:buNone/>
            </a:pPr>
            <a:r>
              <a:rPr lang="en-IN" sz="2800" b="0" i="0" u="none" strike="noStrike" cap="none">
                <a:solidFill>
                  <a:srgbClr val="FFFFFF"/>
                </a:solidFill>
                <a:latin typeface="Corbel"/>
                <a:ea typeface="Corbel"/>
                <a:cs typeface="Corbel"/>
                <a:sym typeface="Corbel"/>
              </a:rPr>
              <a:t>Step 3: Approve Bank Details from DBT Checker Login</a:t>
            </a:r>
            <a:endParaRPr/>
          </a:p>
        </p:txBody>
      </p:sp>
      <p:sp>
        <p:nvSpPr>
          <p:cNvPr id="159" name="Google Shape;159;p6"/>
          <p:cNvSpPr/>
          <p:nvPr/>
        </p:nvSpPr>
        <p:spPr>
          <a:xfrm>
            <a:off x="6004384" y="1846204"/>
            <a:ext cx="2636696" cy="1798819"/>
          </a:xfrm>
          <a:prstGeom prst="rect">
            <a:avLst/>
          </a:prstGeom>
          <a:solidFill>
            <a:schemeClr val="lt1"/>
          </a:solidFill>
          <a:ln w="28950" cap="flat" cmpd="sng">
            <a:solidFill>
              <a:srgbClr val="FD790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IN" sz="1800">
                <a:solidFill>
                  <a:schemeClr val="dk1"/>
                </a:solidFill>
                <a:latin typeface="Corbel"/>
                <a:ea typeface="Corbel"/>
                <a:cs typeface="Corbel"/>
                <a:sym typeface="Corbel"/>
              </a:rPr>
              <a:t>If any Private Health Facility’s  Bank details are pending approval with DBT Checker, its Beneficiary Status will be “Not Validated”</a:t>
            </a:r>
            <a:endParaRPr sz="1800">
              <a:solidFill>
                <a:schemeClr val="dk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7"/>
          <p:cNvPicPr preferRelativeResize="0"/>
          <p:nvPr/>
        </p:nvPicPr>
        <p:blipFill rotWithShape="1">
          <a:blip r:embed="rId3">
            <a:alphaModFix/>
          </a:blip>
          <a:srcRect/>
          <a:stretch/>
        </p:blipFill>
        <p:spPr>
          <a:xfrm>
            <a:off x="256103" y="0"/>
            <a:ext cx="1381781" cy="743004"/>
          </a:xfrm>
          <a:prstGeom prst="rect">
            <a:avLst/>
          </a:prstGeom>
          <a:noFill/>
          <a:ln>
            <a:noFill/>
          </a:ln>
        </p:spPr>
      </p:pic>
      <p:sp>
        <p:nvSpPr>
          <p:cNvPr id="165" name="Google Shape;165;p7"/>
          <p:cNvSpPr txBox="1"/>
          <p:nvPr/>
        </p:nvSpPr>
        <p:spPr>
          <a:xfrm>
            <a:off x="1956150" y="0"/>
            <a:ext cx="7092450" cy="697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FFFFFF"/>
              </a:buClr>
              <a:buSzPts val="3600"/>
              <a:buFont typeface="Corbel"/>
              <a:buNone/>
            </a:pPr>
            <a:r>
              <a:rPr lang="en-IN" sz="2800" b="0" i="0" u="none" strike="noStrike" cap="none">
                <a:solidFill>
                  <a:srgbClr val="FFFFFF"/>
                </a:solidFill>
                <a:latin typeface="Corbel"/>
                <a:ea typeface="Corbel"/>
                <a:cs typeface="Corbel"/>
                <a:sym typeface="Corbel"/>
              </a:rPr>
              <a:t>Step 4: Auto generation of benefits by Nikshay </a:t>
            </a:r>
            <a:endParaRPr/>
          </a:p>
        </p:txBody>
      </p:sp>
      <p:sp>
        <p:nvSpPr>
          <p:cNvPr id="166" name="Google Shape;166;p7"/>
          <p:cNvSpPr txBox="1"/>
          <p:nvPr/>
        </p:nvSpPr>
        <p:spPr>
          <a:xfrm>
            <a:off x="502065" y="1782390"/>
            <a:ext cx="8245696" cy="413073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600"/>
              </a:spcBef>
              <a:spcAft>
                <a:spcPts val="0"/>
              </a:spcAft>
              <a:buClr>
                <a:schemeClr val="accent1"/>
              </a:buClr>
              <a:buSzPts val="2035"/>
              <a:buFont typeface="Arial"/>
              <a:buAutoNum type="arabicPeriod"/>
            </a:pPr>
            <a:r>
              <a:rPr lang="en-IN" sz="1800" b="0" i="0" u="none" strike="noStrike" cap="none">
                <a:solidFill>
                  <a:schemeClr val="dk1"/>
                </a:solidFill>
                <a:latin typeface="Corbel"/>
                <a:ea typeface="Corbel"/>
                <a:cs typeface="Corbel"/>
                <a:sym typeface="Corbel"/>
              </a:rPr>
              <a:t>The Private Health Facility should be in Active Status i.e.. “</a:t>
            </a:r>
            <a:r>
              <a:rPr lang="en-IN" sz="1800" b="1" i="0" u="none" strike="noStrike" cap="none">
                <a:solidFill>
                  <a:schemeClr val="dk1"/>
                </a:solidFill>
                <a:latin typeface="Corbel"/>
                <a:ea typeface="Corbel"/>
                <a:cs typeface="Corbel"/>
                <a:sym typeface="Corbel"/>
              </a:rPr>
              <a:t>is Continue</a:t>
            </a:r>
            <a:r>
              <a:rPr lang="en-IN" sz="1800" b="0" i="0" u="none" strike="noStrike" cap="none">
                <a:solidFill>
                  <a:schemeClr val="dk1"/>
                </a:solidFill>
                <a:latin typeface="Corbel"/>
                <a:ea typeface="Corbel"/>
                <a:cs typeface="Corbel"/>
                <a:sym typeface="Corbel"/>
              </a:rPr>
              <a:t>” should be selected as “</a:t>
            </a:r>
            <a:r>
              <a:rPr lang="en-IN" sz="1800" b="1" i="0" u="none" strike="noStrike" cap="none">
                <a:solidFill>
                  <a:schemeClr val="dk1"/>
                </a:solidFill>
                <a:latin typeface="Corbel"/>
                <a:ea typeface="Corbel"/>
                <a:cs typeface="Corbel"/>
                <a:sym typeface="Corbel"/>
              </a:rPr>
              <a:t>Yes</a:t>
            </a:r>
            <a:r>
              <a:rPr lang="en-IN" sz="1800" b="0" i="0" u="none" strike="noStrike" cap="none">
                <a:solidFill>
                  <a:schemeClr val="dk1"/>
                </a:solidFill>
                <a:latin typeface="Corbel"/>
                <a:ea typeface="Corbel"/>
                <a:cs typeface="Corbel"/>
                <a:sym typeface="Corbel"/>
              </a:rPr>
              <a:t>” </a:t>
            </a:r>
            <a:endParaRPr/>
          </a:p>
          <a:p>
            <a:pPr marL="342900" marR="0" lvl="0" indent="-342900" algn="just" rtl="0">
              <a:lnSpc>
                <a:spcPct val="100000"/>
              </a:lnSpc>
              <a:spcBef>
                <a:spcPts val="1200"/>
              </a:spcBef>
              <a:spcAft>
                <a:spcPts val="0"/>
              </a:spcAft>
              <a:buClr>
                <a:schemeClr val="accent1"/>
              </a:buClr>
              <a:buSzPts val="2035"/>
              <a:buFont typeface="Arial"/>
              <a:buAutoNum type="arabicPeriod"/>
            </a:pPr>
            <a:r>
              <a:rPr lang="en-IN" sz="1800" b="0" i="0" u="none" strike="noStrike" cap="none">
                <a:solidFill>
                  <a:schemeClr val="dk1"/>
                </a:solidFill>
                <a:latin typeface="Corbel"/>
                <a:ea typeface="Corbel"/>
                <a:cs typeface="Corbel"/>
                <a:sym typeface="Corbel"/>
              </a:rPr>
              <a:t>For the Private Health Facility “</a:t>
            </a:r>
            <a:r>
              <a:rPr lang="en-IN" sz="1800" b="1" i="0" u="none" strike="noStrike" cap="none">
                <a:solidFill>
                  <a:schemeClr val="dk1"/>
                </a:solidFill>
                <a:latin typeface="Corbel"/>
                <a:ea typeface="Corbel"/>
                <a:cs typeface="Corbel"/>
                <a:sym typeface="Corbel"/>
              </a:rPr>
              <a:t>Do you want to forego incentive</a:t>
            </a:r>
            <a:r>
              <a:rPr lang="en-IN" sz="1800" b="0" i="0" u="none" strike="noStrike" cap="none">
                <a:solidFill>
                  <a:schemeClr val="dk1"/>
                </a:solidFill>
                <a:latin typeface="Corbel"/>
                <a:ea typeface="Corbel"/>
                <a:cs typeface="Corbel"/>
                <a:sym typeface="Corbel"/>
              </a:rPr>
              <a:t>” should be selected as “</a:t>
            </a:r>
            <a:r>
              <a:rPr lang="en-IN" sz="1800" b="1" i="0" u="none" strike="noStrike" cap="none">
                <a:solidFill>
                  <a:schemeClr val="dk1"/>
                </a:solidFill>
                <a:latin typeface="Corbel"/>
                <a:ea typeface="Corbel"/>
                <a:cs typeface="Corbel"/>
                <a:sym typeface="Corbel"/>
              </a:rPr>
              <a:t>No</a:t>
            </a:r>
            <a:r>
              <a:rPr lang="en-IN" sz="1800" b="0" i="0" u="none" strike="noStrike" cap="none">
                <a:solidFill>
                  <a:schemeClr val="dk1"/>
                </a:solidFill>
                <a:latin typeface="Corbel"/>
                <a:ea typeface="Corbel"/>
                <a:cs typeface="Corbel"/>
                <a:sym typeface="Corbel"/>
              </a:rPr>
              <a:t>”</a:t>
            </a:r>
            <a:endParaRPr/>
          </a:p>
          <a:p>
            <a:pPr marL="342900" marR="0" lvl="0" indent="-342900" algn="just" rtl="0">
              <a:lnSpc>
                <a:spcPct val="100000"/>
              </a:lnSpc>
              <a:spcBef>
                <a:spcPts val="1200"/>
              </a:spcBef>
              <a:spcAft>
                <a:spcPts val="0"/>
              </a:spcAft>
              <a:buClr>
                <a:schemeClr val="accent1"/>
              </a:buClr>
              <a:buSzPts val="2035"/>
              <a:buFont typeface="Arial"/>
              <a:buAutoNum type="arabicPeriod"/>
            </a:pPr>
            <a:r>
              <a:rPr lang="en-IN" sz="1800" b="0" i="0" u="none" strike="noStrike" cap="none">
                <a:solidFill>
                  <a:schemeClr val="dk1"/>
                </a:solidFill>
                <a:latin typeface="Corbel"/>
                <a:ea typeface="Corbel"/>
                <a:cs typeface="Corbel"/>
                <a:sym typeface="Corbel"/>
              </a:rPr>
              <a:t>The Bank Account details of the Private Health Facility should be approved by DBT Checker and its Status should be “</a:t>
            </a:r>
            <a:r>
              <a:rPr lang="en-IN" sz="1800" b="1" i="0" u="none" strike="noStrike" cap="none">
                <a:solidFill>
                  <a:schemeClr val="dk1"/>
                </a:solidFill>
                <a:latin typeface="Corbel"/>
                <a:ea typeface="Corbel"/>
                <a:cs typeface="Corbel"/>
                <a:sym typeface="Corbel"/>
              </a:rPr>
              <a:t>Validated</a:t>
            </a:r>
            <a:r>
              <a:rPr lang="en-IN" sz="1800" b="0" i="0" u="none" strike="noStrike" cap="none">
                <a:solidFill>
                  <a:schemeClr val="dk1"/>
                </a:solidFill>
                <a:latin typeface="Corbel"/>
                <a:ea typeface="Corbel"/>
                <a:cs typeface="Corbel"/>
                <a:sym typeface="Corbel"/>
              </a:rPr>
              <a:t>”</a:t>
            </a:r>
            <a:endParaRPr/>
          </a:p>
          <a:p>
            <a:pPr marL="342900" marR="0" lvl="0" indent="-342900" algn="just" rtl="0">
              <a:lnSpc>
                <a:spcPct val="100000"/>
              </a:lnSpc>
              <a:spcBef>
                <a:spcPts val="1200"/>
              </a:spcBef>
              <a:spcAft>
                <a:spcPts val="0"/>
              </a:spcAft>
              <a:buClr>
                <a:schemeClr val="accent1"/>
              </a:buClr>
              <a:buSzPts val="2035"/>
              <a:buFont typeface="Arial"/>
              <a:buAutoNum type="arabicPeriod"/>
            </a:pPr>
            <a:r>
              <a:rPr lang="en-IN" sz="1800" b="0" i="0" u="none" strike="noStrike" cap="none">
                <a:solidFill>
                  <a:schemeClr val="dk1"/>
                </a:solidFill>
                <a:latin typeface="Corbel"/>
                <a:ea typeface="Corbel"/>
                <a:cs typeface="Corbel"/>
                <a:sym typeface="Corbel"/>
              </a:rPr>
              <a:t>Nikshay will generate Benefits only for episodes notified after “</a:t>
            </a:r>
            <a:r>
              <a:rPr lang="en-IN" sz="1800" b="1" i="0" u="none" strike="noStrike" cap="none">
                <a:solidFill>
                  <a:schemeClr val="dk1"/>
                </a:solidFill>
                <a:latin typeface="Corbel"/>
                <a:ea typeface="Corbel"/>
                <a:cs typeface="Corbel"/>
                <a:sym typeface="Corbel"/>
              </a:rPr>
              <a:t>30th July 2019”. </a:t>
            </a:r>
            <a:r>
              <a:rPr lang="en-IN" sz="1800" b="0" i="0" u="none" strike="noStrike" cap="none">
                <a:solidFill>
                  <a:schemeClr val="dk1"/>
                </a:solidFill>
                <a:latin typeface="Corbel"/>
                <a:ea typeface="Corbel"/>
                <a:cs typeface="Corbel"/>
                <a:sym typeface="Corbel"/>
              </a:rPr>
              <a:t>For all prior notifications, benefits may be paid directly through PFMS</a:t>
            </a:r>
            <a:endParaRPr/>
          </a:p>
          <a:p>
            <a:pPr marL="342900" marR="0" lvl="0" indent="-342900" algn="just" rtl="0">
              <a:lnSpc>
                <a:spcPct val="100000"/>
              </a:lnSpc>
              <a:spcBef>
                <a:spcPts val="1200"/>
              </a:spcBef>
              <a:spcAft>
                <a:spcPts val="0"/>
              </a:spcAft>
              <a:buClr>
                <a:schemeClr val="accent1"/>
              </a:buClr>
              <a:buSzPts val="2035"/>
              <a:buFont typeface="Arial"/>
              <a:buAutoNum type="arabicPeriod"/>
            </a:pPr>
            <a:r>
              <a:rPr lang="en-IN" sz="1800" b="0" i="0" u="none" strike="noStrike" cap="none">
                <a:solidFill>
                  <a:schemeClr val="dk1"/>
                </a:solidFill>
                <a:latin typeface="Corbel"/>
                <a:ea typeface="Corbel"/>
                <a:cs typeface="Corbel"/>
                <a:sym typeface="Corbel"/>
              </a:rPr>
              <a:t>Benefit will only be generated if the notified episode is “System identified Unique” or “Unique marked by users”. </a:t>
            </a:r>
            <a:endParaRPr/>
          </a:p>
          <a:p>
            <a:pPr marL="342900" marR="0" lvl="0" indent="-342900" algn="just" rtl="0">
              <a:lnSpc>
                <a:spcPct val="100000"/>
              </a:lnSpc>
              <a:spcBef>
                <a:spcPts val="1200"/>
              </a:spcBef>
              <a:spcAft>
                <a:spcPts val="600"/>
              </a:spcAft>
              <a:buClr>
                <a:schemeClr val="accent1"/>
              </a:buClr>
              <a:buSzPts val="2035"/>
              <a:buFont typeface="Arial"/>
              <a:buAutoNum type="arabicPeriod"/>
            </a:pPr>
            <a:r>
              <a:rPr lang="en-IN" sz="1800" b="0" i="0" u="none" strike="noStrike" cap="none">
                <a:solidFill>
                  <a:schemeClr val="dk1"/>
                </a:solidFill>
                <a:latin typeface="Corbel"/>
                <a:ea typeface="Corbel"/>
                <a:cs typeface="Corbel"/>
                <a:sym typeface="Corbel"/>
              </a:rPr>
              <a:t>Benefit will NOT be generated if episodes are marked as “System identified – Duplicates” and pending approval by user or “User marked - Duplicates”.</a:t>
            </a:r>
            <a:endParaRPr/>
          </a:p>
        </p:txBody>
      </p:sp>
      <p:sp>
        <p:nvSpPr>
          <p:cNvPr id="167" name="Google Shape;167;p7"/>
          <p:cNvSpPr/>
          <p:nvPr/>
        </p:nvSpPr>
        <p:spPr>
          <a:xfrm>
            <a:off x="317062" y="1167120"/>
            <a:ext cx="583653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000" b="1">
                <a:solidFill>
                  <a:schemeClr val="dk1"/>
                </a:solidFill>
                <a:latin typeface="Corbel"/>
                <a:ea typeface="Corbel"/>
                <a:cs typeface="Corbel"/>
                <a:sym typeface="Corbel"/>
              </a:rPr>
              <a:t>Pre-requisites for Benefit generation under the scheme</a:t>
            </a:r>
            <a:endParaRPr sz="2000" b="1">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txBox="1">
            <a:spLocks noGrp="1"/>
          </p:cNvSpPr>
          <p:nvPr>
            <p:ph type="title"/>
          </p:nvPr>
        </p:nvSpPr>
        <p:spPr>
          <a:xfrm>
            <a:off x="2051637" y="1"/>
            <a:ext cx="6986594" cy="6975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IN" sz="2800">
                <a:latin typeface="Corbel"/>
                <a:ea typeface="Corbel"/>
                <a:cs typeface="Corbel"/>
                <a:sym typeface="Corbel"/>
              </a:rPr>
              <a:t>Step 4: Auto generation of benefit via Nikshay</a:t>
            </a:r>
            <a:endParaRPr sz="2800">
              <a:latin typeface="Corbel"/>
              <a:ea typeface="Corbel"/>
              <a:cs typeface="Corbel"/>
              <a:sym typeface="Corbel"/>
            </a:endParaRPr>
          </a:p>
        </p:txBody>
      </p:sp>
      <p:pic>
        <p:nvPicPr>
          <p:cNvPr id="173" name="Google Shape;173;p8"/>
          <p:cNvPicPr preferRelativeResize="0"/>
          <p:nvPr/>
        </p:nvPicPr>
        <p:blipFill rotWithShape="1">
          <a:blip r:embed="rId3">
            <a:alphaModFix/>
          </a:blip>
          <a:srcRect/>
          <a:stretch/>
        </p:blipFill>
        <p:spPr>
          <a:xfrm>
            <a:off x="256103" y="0"/>
            <a:ext cx="1381781" cy="743004"/>
          </a:xfrm>
          <a:prstGeom prst="rect">
            <a:avLst/>
          </a:prstGeom>
          <a:noFill/>
          <a:ln>
            <a:noFill/>
          </a:ln>
        </p:spPr>
      </p:pic>
      <p:sp>
        <p:nvSpPr>
          <p:cNvPr id="174" name="Google Shape;174;p8"/>
          <p:cNvSpPr/>
          <p:nvPr/>
        </p:nvSpPr>
        <p:spPr>
          <a:xfrm>
            <a:off x="165465" y="1710523"/>
            <a:ext cx="1003950" cy="354900"/>
          </a:xfrm>
          <a:prstGeom prst="rect">
            <a:avLst/>
          </a:prstGeom>
          <a:noFill/>
          <a:ln w="28950" cap="flat" cmpd="sng">
            <a:solidFill>
              <a:srgbClr val="FD790F"/>
            </a:solidFill>
            <a:prstDash val="solid"/>
            <a:round/>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dk1"/>
              </a:solidFill>
              <a:latin typeface="Corbel"/>
              <a:ea typeface="Corbel"/>
              <a:cs typeface="Corbel"/>
              <a:sym typeface="Corbel"/>
            </a:endParaRPr>
          </a:p>
        </p:txBody>
      </p:sp>
      <p:sp>
        <p:nvSpPr>
          <p:cNvPr id="175" name="Google Shape;175;p8"/>
          <p:cNvSpPr txBox="1"/>
          <p:nvPr/>
        </p:nvSpPr>
        <p:spPr>
          <a:xfrm>
            <a:off x="139889" y="837311"/>
            <a:ext cx="886422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IN" sz="1800" b="1" i="0" u="none" strike="noStrike" cap="none">
                <a:solidFill>
                  <a:schemeClr val="dk1"/>
                </a:solidFill>
                <a:latin typeface="Corbel"/>
                <a:ea typeface="Corbel"/>
                <a:cs typeface="Corbel"/>
                <a:sym typeface="Corbel"/>
              </a:rPr>
              <a:t>Benefits generated under the scheme will </a:t>
            </a:r>
            <a:r>
              <a:rPr lang="en-IN" sz="1800" b="1">
                <a:solidFill>
                  <a:schemeClr val="dk1"/>
                </a:solidFill>
                <a:latin typeface="Corbel"/>
                <a:ea typeface="Corbel"/>
                <a:cs typeface="Corbel"/>
                <a:sym typeface="Corbel"/>
              </a:rPr>
              <a:t>be </a:t>
            </a:r>
            <a:r>
              <a:rPr lang="en-IN" sz="1800" b="1" i="0" u="none" strike="noStrike" cap="none">
                <a:solidFill>
                  <a:schemeClr val="dk1"/>
                </a:solidFill>
                <a:latin typeface="Corbel"/>
                <a:ea typeface="Corbel"/>
                <a:cs typeface="Corbel"/>
                <a:sym typeface="Corbel"/>
              </a:rPr>
              <a:t>visible to </a:t>
            </a:r>
            <a:r>
              <a:rPr lang="en-IN" sz="1800" b="1">
                <a:solidFill>
                  <a:schemeClr val="dk1"/>
                </a:solidFill>
                <a:latin typeface="Corbel"/>
                <a:ea typeface="Corbel"/>
                <a:cs typeface="Corbel"/>
                <a:sym typeface="Corbel"/>
              </a:rPr>
              <a:t>DBT Maker</a:t>
            </a:r>
            <a:r>
              <a:rPr lang="en-IN" sz="1800" b="1" i="0" u="none" strike="noStrike" cap="none">
                <a:solidFill>
                  <a:schemeClr val="dk1"/>
                </a:solidFill>
                <a:latin typeface="Corbel"/>
                <a:ea typeface="Corbel"/>
                <a:cs typeface="Corbel"/>
                <a:sym typeface="Corbel"/>
              </a:rPr>
              <a:t> in the “Pending” tab of the scheme</a:t>
            </a:r>
            <a:endParaRPr sz="1400" b="1" i="0" u="none" strike="noStrike" cap="none">
              <a:solidFill>
                <a:srgbClr val="000000"/>
              </a:solidFill>
              <a:latin typeface="Arial"/>
              <a:ea typeface="Arial"/>
              <a:cs typeface="Arial"/>
              <a:sym typeface="Arial"/>
            </a:endParaRPr>
          </a:p>
        </p:txBody>
      </p:sp>
      <p:pic>
        <p:nvPicPr>
          <p:cNvPr id="176" name="Google Shape;176;p8"/>
          <p:cNvPicPr preferRelativeResize="0"/>
          <p:nvPr/>
        </p:nvPicPr>
        <p:blipFill rotWithShape="1">
          <a:blip r:embed="rId4">
            <a:alphaModFix/>
          </a:blip>
          <a:srcRect/>
          <a:stretch/>
        </p:blipFill>
        <p:spPr>
          <a:xfrm>
            <a:off x="56223" y="1580601"/>
            <a:ext cx="9031554" cy="5277399"/>
          </a:xfrm>
          <a:prstGeom prst="rect">
            <a:avLst/>
          </a:prstGeom>
          <a:noFill/>
          <a:ln>
            <a:noFill/>
          </a:ln>
        </p:spPr>
      </p:pic>
      <p:graphicFrame>
        <p:nvGraphicFramePr>
          <p:cNvPr id="177" name="Google Shape;177;p8"/>
          <p:cNvGraphicFramePr/>
          <p:nvPr/>
        </p:nvGraphicFramePr>
        <p:xfrm>
          <a:off x="1169415" y="6525344"/>
          <a:ext cx="7918350" cy="365770"/>
        </p:xfrm>
        <a:graphic>
          <a:graphicData uri="http://schemas.openxmlformats.org/drawingml/2006/table">
            <a:tbl>
              <a:tblPr>
                <a:noFill/>
                <a:tableStyleId>{36ED9612-0365-4C09-9720-C69AD19BDD93}</a:tableStyleId>
              </a:tblPr>
              <a:tblGrid>
                <a:gridCol w="7918350"/>
              </a:tblGrid>
              <a:tr h="365750">
                <a:tc>
                  <a:txBody>
                    <a:bodyPr/>
                    <a:lstStyle/>
                    <a:p>
                      <a:pPr marL="0" marR="0" lvl="0" indent="0" algn="l" rtl="0">
                        <a:spcBef>
                          <a:spcPts val="0"/>
                        </a:spcBef>
                        <a:spcAft>
                          <a:spcPts val="0"/>
                        </a:spcAft>
                        <a:buNone/>
                      </a:pPr>
                      <a:endParaRPr sz="1800">
                        <a:solidFill>
                          <a:srgbClr val="FFFF00"/>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9"/>
          <p:cNvPicPr preferRelativeResize="0"/>
          <p:nvPr/>
        </p:nvPicPr>
        <p:blipFill rotWithShape="1">
          <a:blip r:embed="rId3">
            <a:alphaModFix/>
          </a:blip>
          <a:srcRect l="13493" t="180"/>
          <a:stretch/>
        </p:blipFill>
        <p:spPr>
          <a:xfrm>
            <a:off x="6" y="1440590"/>
            <a:ext cx="8773592" cy="5154285"/>
          </a:xfrm>
          <a:prstGeom prst="rect">
            <a:avLst/>
          </a:prstGeom>
          <a:noFill/>
          <a:ln>
            <a:noFill/>
          </a:ln>
        </p:spPr>
      </p:pic>
      <p:sp>
        <p:nvSpPr>
          <p:cNvPr id="183" name="Google Shape;183;p9"/>
          <p:cNvSpPr txBox="1">
            <a:spLocks noGrp="1"/>
          </p:cNvSpPr>
          <p:nvPr>
            <p:ph type="title"/>
          </p:nvPr>
        </p:nvSpPr>
        <p:spPr>
          <a:xfrm>
            <a:off x="2051637" y="1"/>
            <a:ext cx="6986594" cy="6975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Corbel"/>
              <a:buNone/>
            </a:pPr>
            <a:r>
              <a:rPr lang="en-IN" sz="2800">
                <a:latin typeface="Corbel"/>
                <a:ea typeface="Corbel"/>
                <a:cs typeface="Corbel"/>
                <a:sym typeface="Corbel"/>
              </a:rPr>
              <a:t>Step 5: Approval by DBT Maker</a:t>
            </a:r>
            <a:endParaRPr sz="2800">
              <a:latin typeface="Corbel"/>
              <a:ea typeface="Corbel"/>
              <a:cs typeface="Corbel"/>
              <a:sym typeface="Corbel"/>
            </a:endParaRPr>
          </a:p>
        </p:txBody>
      </p:sp>
      <p:pic>
        <p:nvPicPr>
          <p:cNvPr id="184" name="Google Shape;184;p9"/>
          <p:cNvPicPr preferRelativeResize="0"/>
          <p:nvPr/>
        </p:nvPicPr>
        <p:blipFill rotWithShape="1">
          <a:blip r:embed="rId4">
            <a:alphaModFix/>
          </a:blip>
          <a:srcRect/>
          <a:stretch/>
        </p:blipFill>
        <p:spPr>
          <a:xfrm>
            <a:off x="256103" y="0"/>
            <a:ext cx="1381781" cy="743004"/>
          </a:xfrm>
          <a:prstGeom prst="rect">
            <a:avLst/>
          </a:prstGeom>
          <a:noFill/>
          <a:ln>
            <a:noFill/>
          </a:ln>
        </p:spPr>
      </p:pic>
      <p:sp>
        <p:nvSpPr>
          <p:cNvPr id="185" name="Google Shape;185;p9"/>
          <p:cNvSpPr/>
          <p:nvPr/>
        </p:nvSpPr>
        <p:spPr>
          <a:xfrm>
            <a:off x="939881" y="4090450"/>
            <a:ext cx="989100" cy="836400"/>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86" name="Google Shape;186;p9"/>
          <p:cNvSpPr/>
          <p:nvPr/>
        </p:nvSpPr>
        <p:spPr>
          <a:xfrm>
            <a:off x="451788" y="2156190"/>
            <a:ext cx="432675" cy="311400"/>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843</Words>
  <Application>Microsoft Office PowerPoint</Application>
  <PresentationFormat>On-screen Show (4:3)</PresentationFormat>
  <Paragraphs>144</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Corbel</vt:lpstr>
      <vt:lpstr>Times New Roman</vt:lpstr>
      <vt:lpstr>IBM Plex Sans</vt:lpstr>
      <vt:lpstr>Noto Sans Symbols</vt:lpstr>
      <vt:lpstr>Office Theme</vt:lpstr>
      <vt:lpstr>MODULE 7: PRIVATE PROVIDER (HF)  INCENTIVES SCHEME</vt:lpstr>
      <vt:lpstr>PowerPoint Presentation</vt:lpstr>
      <vt:lpstr>DBT processing via Nikshay</vt:lpstr>
      <vt:lpstr>PowerPoint Presentation</vt:lpstr>
      <vt:lpstr>Step 2: Update Bank details of Private Provider (HF)</vt:lpstr>
      <vt:lpstr>PowerPoint Presentation</vt:lpstr>
      <vt:lpstr>PowerPoint Presentation</vt:lpstr>
      <vt:lpstr>Step 4: Auto generation of benefit via Nikshay</vt:lpstr>
      <vt:lpstr>Step 5: Approval by DBT Maker</vt:lpstr>
      <vt:lpstr>Step 6: Approval by DBT Checker</vt:lpstr>
      <vt:lpstr>PowerPoint Presentation</vt:lpstr>
      <vt:lpstr>PowerPoint Presentation</vt:lpstr>
      <vt:lpstr>Report available to Private Provider (HF)</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7: PRIVATE PROVIDER (HF)  INCENTIVES SCHEME</dc:title>
  <dc:creator>admin</dc:creator>
  <cp:lastModifiedBy>admin</cp:lastModifiedBy>
  <cp:revision>2</cp:revision>
  <dcterms:created xsi:type="dcterms:W3CDTF">2023-04-20T09:22:59Z</dcterms:created>
  <dcterms:modified xsi:type="dcterms:W3CDTF">2024-05-22T10:30:32Z</dcterms:modified>
</cp:coreProperties>
</file>